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5" r:id="rId3"/>
    <p:sldId id="296" r:id="rId4"/>
    <p:sldId id="282" r:id="rId5"/>
    <p:sldId id="283" r:id="rId6"/>
    <p:sldId id="286" r:id="rId7"/>
    <p:sldId id="287" r:id="rId8"/>
    <p:sldId id="284" r:id="rId9"/>
    <p:sldId id="285" r:id="rId10"/>
    <p:sldId id="258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8" r:id="rId19"/>
    <p:sldId id="269" r:id="rId20"/>
    <p:sldId id="270" r:id="rId21"/>
    <p:sldId id="272" r:id="rId22"/>
    <p:sldId id="280" r:id="rId23"/>
    <p:sldId id="277" r:id="rId24"/>
    <p:sldId id="278" r:id="rId25"/>
    <p:sldId id="279" r:id="rId26"/>
    <p:sldId id="274" r:id="rId27"/>
    <p:sldId id="288" r:id="rId28"/>
    <p:sldId id="290" r:id="rId29"/>
    <p:sldId id="289" r:id="rId30"/>
    <p:sldId id="291" r:id="rId31"/>
    <p:sldId id="292" r:id="rId32"/>
    <p:sldId id="294" r:id="rId33"/>
    <p:sldId id="295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reira, Fabricio (F.V.)" initials="FF(" lastIdx="1" clrIdx="0">
    <p:extLst>
      <p:ext uri="{19B8F6BF-5375-455C-9EA6-DF929625EA0E}">
        <p15:presenceInfo xmlns:p15="http://schemas.microsoft.com/office/powerpoint/2012/main" userId="S::FFERRE50@ford.com::419c89f4-4f71-4e3b-a646-21628c01b8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9D18E"/>
    <a:srgbClr val="BCAAAA"/>
    <a:srgbClr val="FBD4B4"/>
    <a:srgbClr val="B8CCE4"/>
    <a:srgbClr val="00FF00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76125" autoAdjust="0"/>
  </p:normalViewPr>
  <p:slideViewPr>
    <p:cSldViewPr snapToGrid="0">
      <p:cViewPr>
        <p:scale>
          <a:sx n="80" d="100"/>
          <a:sy n="80" d="100"/>
        </p:scale>
        <p:origin x="96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8D6E4-A3F0-4F11-B438-CBF1888AA22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C2EB6-DAA8-49A8-A9EA-65F65A2C62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78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MVC#cite_note-:0-2" TargetMode="External"/><Relationship Id="rId3" Type="http://schemas.openxmlformats.org/officeDocument/2006/relationships/hyperlink" Target="https://pt.wikipedia.org/wiki/Portugu%C3%AAs_brasileiro" TargetMode="External"/><Relationship Id="rId7" Type="http://schemas.openxmlformats.org/officeDocument/2006/relationships/hyperlink" Target="https://pt.wikipedia.org/wiki/Arquitetura_de_software" TargetMode="External"/><Relationship Id="rId12" Type="http://schemas.openxmlformats.org/officeDocument/2006/relationships/hyperlink" Target="https://pt.wikipedia.org/wiki/Banco_de_dado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MVC#cite_note-1" TargetMode="External"/><Relationship Id="rId11" Type="http://schemas.openxmlformats.org/officeDocument/2006/relationships/hyperlink" Target="https://pt.wikipedia.org/wiki/Front-end_e_back-end" TargetMode="External"/><Relationship Id="rId5" Type="http://schemas.openxmlformats.org/officeDocument/2006/relationships/hyperlink" Target="https://pt.wikipedia.org/wiki/Software" TargetMode="External"/><Relationship Id="rId10" Type="http://schemas.openxmlformats.org/officeDocument/2006/relationships/hyperlink" Target="https://pt.wikipedia.org/wiki/Separa%C3%A7%C3%A3o_de_conceitos" TargetMode="External"/><Relationship Id="rId4" Type="http://schemas.openxmlformats.org/officeDocument/2006/relationships/hyperlink" Target="https://pt.wikipedia.org/wiki/Padr%C3%A3o_de_projeto_de_software" TargetMode="External"/><Relationship Id="rId9" Type="http://schemas.openxmlformats.org/officeDocument/2006/relationships/hyperlink" Target="https://pt.wikipedia.org/wiki/Reutiliza%C3%A7%C3%A3o_de_c%C3%B3digo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o acrônimo de 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Model-View-Controller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(em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rtuguês brasileiro"/>
              </a:rPr>
              <a:t>português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Arquitetura Modelo-Visão-Controle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MVC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é um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adrão de projeto de software"/>
              </a:rPr>
              <a:t>padrão de projeto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oftware"/>
              </a:rPr>
              <a:t>software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pt-B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[1]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ou padrão de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Arquitetura de software"/>
              </a:rPr>
              <a:t>arquitetura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oftware"/>
              </a:rPr>
              <a:t>software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formulado na década de 1970,</a:t>
            </a:r>
            <a:r>
              <a:rPr lang="pt-B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[2]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focado no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Reutilização de código"/>
              </a:rPr>
              <a:t>reuso de código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a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eparação de conceitos"/>
              </a:rPr>
              <a:t>separação de conceitos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em três camadas interconectadas, onde a apresentação dos dados e interação dos usuários (</a:t>
            </a:r>
            <a:r>
              <a:rPr lang="pt-B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Front-end e back-end"/>
              </a:rPr>
              <a:t>front-</a:t>
            </a:r>
            <a:r>
              <a:rPr lang="pt-BR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Front-end e back-end"/>
              </a:rPr>
              <a:t>end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são separados dos métodos que interagem com o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Banco de dados"/>
              </a:rPr>
              <a:t>banco de dados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r>
              <a:rPr lang="pt-B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[2]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2EB6-DAA8-49A8-A9EA-65F65A2C624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35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dk1"/>
                </a:solidFill>
              </a:rPr>
              <a:t>Tipo de Dados : A grosso modo, na minha interpretação, seriam todos os campos da tabela do banco exceto a </a:t>
            </a:r>
            <a:r>
              <a:rPr lang="pt-BR" sz="1200" dirty="0" err="1">
                <a:solidFill>
                  <a:schemeClr val="dk1"/>
                </a:solidFill>
              </a:rPr>
              <a:t>primay</a:t>
            </a:r>
            <a:r>
              <a:rPr lang="pt-BR" sz="1200" dirty="0">
                <a:solidFill>
                  <a:schemeClr val="dk1"/>
                </a:solidFill>
              </a:rPr>
              <a:t> Key.</a:t>
            </a:r>
          </a:p>
          <a:p>
            <a:endParaRPr lang="pt-BR" dirty="0"/>
          </a:p>
          <a:p>
            <a:r>
              <a:rPr lang="pt-BR" dirty="0"/>
              <a:t>Arquivos Referenciados :  N</a:t>
            </a:r>
            <a:r>
              <a:rPr lang="pt-BR" sz="1200" dirty="0">
                <a:solidFill>
                  <a:schemeClr val="dk1"/>
                </a:solidFill>
              </a:rPr>
              <a:t>a minha interpretação, seria a quantidade DIFERENTES TIPOS de campos  </a:t>
            </a:r>
            <a:r>
              <a:rPr lang="pt-BR" sz="1200" dirty="0" err="1">
                <a:solidFill>
                  <a:schemeClr val="dk1"/>
                </a:solidFill>
              </a:rPr>
              <a:t>disponiveis</a:t>
            </a:r>
            <a:r>
              <a:rPr lang="pt-BR" sz="1200" dirty="0">
                <a:solidFill>
                  <a:schemeClr val="dk1"/>
                </a:solidFill>
              </a:rPr>
              <a:t> na classe/tabela do banco de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dk1"/>
                </a:solidFill>
              </a:rPr>
              <a:t>--------------------------------------------------------------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dk1"/>
                </a:solidFill>
              </a:rPr>
              <a:t>Tipo de Dados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dk1"/>
                </a:solidFill>
              </a:rPr>
              <a:t>A grosso modo, na minha interpretação, seriam todos os campos da tabela do banco exceto a </a:t>
            </a:r>
            <a:r>
              <a:rPr lang="pt-BR" sz="1200" dirty="0" err="1">
                <a:solidFill>
                  <a:schemeClr val="dk1"/>
                </a:solidFill>
              </a:rPr>
              <a:t>primay</a:t>
            </a:r>
            <a:r>
              <a:rPr lang="pt-BR" sz="1200" dirty="0">
                <a:solidFill>
                  <a:schemeClr val="dk1"/>
                </a:solidFill>
              </a:rPr>
              <a:t> Key.</a:t>
            </a:r>
          </a:p>
          <a:p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>
                <a:solidFill>
                  <a:schemeClr val="dk1"/>
                </a:solidFill>
              </a:rPr>
              <a:t>EX Tabela/Classe Aluno : </a:t>
            </a:r>
          </a:p>
          <a:p>
            <a:r>
              <a:rPr lang="pt-BR" sz="1200" dirty="0">
                <a:solidFill>
                  <a:schemeClr val="dk1"/>
                </a:solidFill>
              </a:rPr>
              <a:t>id Aluno : </a:t>
            </a:r>
            <a:r>
              <a:rPr lang="pt-BR" sz="1200" dirty="0" err="1">
                <a:solidFill>
                  <a:schemeClr val="dk1"/>
                </a:solidFill>
              </a:rPr>
              <a:t>int</a:t>
            </a:r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 err="1">
                <a:solidFill>
                  <a:schemeClr val="dk1"/>
                </a:solidFill>
              </a:rPr>
              <a:t>nomeAluno</a:t>
            </a:r>
            <a:r>
              <a:rPr lang="pt-BR" sz="1200" dirty="0">
                <a:solidFill>
                  <a:schemeClr val="dk1"/>
                </a:solidFill>
              </a:rPr>
              <a:t> : </a:t>
            </a:r>
            <a:r>
              <a:rPr lang="pt-BR" sz="1200" dirty="0" err="1">
                <a:solidFill>
                  <a:schemeClr val="dk1"/>
                </a:solidFill>
              </a:rPr>
              <a:t>String</a:t>
            </a:r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 err="1">
                <a:solidFill>
                  <a:schemeClr val="dk1"/>
                </a:solidFill>
              </a:rPr>
              <a:t>cpf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r>
              <a:rPr lang="pt-BR" sz="1200" dirty="0" err="1">
                <a:solidFill>
                  <a:schemeClr val="dk1"/>
                </a:solidFill>
              </a:rPr>
              <a:t>String</a:t>
            </a:r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 err="1">
                <a:solidFill>
                  <a:schemeClr val="dk1"/>
                </a:solidFill>
              </a:rPr>
              <a:t>rg</a:t>
            </a:r>
            <a:r>
              <a:rPr lang="pt-BR" sz="1200" dirty="0">
                <a:solidFill>
                  <a:schemeClr val="dk1"/>
                </a:solidFill>
              </a:rPr>
              <a:t> : </a:t>
            </a:r>
            <a:r>
              <a:rPr lang="pt-BR" sz="1200" dirty="0" err="1">
                <a:solidFill>
                  <a:schemeClr val="dk1"/>
                </a:solidFill>
              </a:rPr>
              <a:t>String</a:t>
            </a:r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>
                <a:solidFill>
                  <a:schemeClr val="dk1"/>
                </a:solidFill>
              </a:rPr>
              <a:t>endereço : </a:t>
            </a:r>
            <a:r>
              <a:rPr lang="pt-BR" sz="1200" dirty="0" err="1">
                <a:solidFill>
                  <a:schemeClr val="dk1"/>
                </a:solidFill>
              </a:rPr>
              <a:t>String</a:t>
            </a:r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 err="1">
                <a:solidFill>
                  <a:schemeClr val="dk1"/>
                </a:solidFill>
              </a:rPr>
              <a:t>idMatricula</a:t>
            </a:r>
            <a:r>
              <a:rPr lang="pt-BR" sz="1200" dirty="0">
                <a:solidFill>
                  <a:schemeClr val="dk1"/>
                </a:solidFill>
              </a:rPr>
              <a:t> : </a:t>
            </a:r>
            <a:r>
              <a:rPr lang="pt-BR" sz="1200" dirty="0" err="1">
                <a:solidFill>
                  <a:schemeClr val="dk1"/>
                </a:solidFill>
              </a:rPr>
              <a:t>Int</a:t>
            </a:r>
            <a:endParaRPr lang="pt-BR" sz="1200" dirty="0">
              <a:solidFill>
                <a:schemeClr val="dk1"/>
              </a:solidFill>
            </a:endParaRPr>
          </a:p>
          <a:p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>
                <a:solidFill>
                  <a:schemeClr val="dk1"/>
                </a:solidFill>
              </a:rPr>
              <a:t>Ou seja, seria 5 ( removendo apenas o </a:t>
            </a:r>
            <a:r>
              <a:rPr lang="pt-BR" sz="1200" dirty="0" err="1">
                <a:solidFill>
                  <a:schemeClr val="dk1"/>
                </a:solidFill>
              </a:rPr>
              <a:t>idAluno</a:t>
            </a:r>
            <a:r>
              <a:rPr lang="pt-BR" sz="1200" dirty="0">
                <a:solidFill>
                  <a:schemeClr val="dk1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dk1"/>
                </a:solidFill>
              </a:rPr>
              <a:t>--------------------------------------------------------------</a:t>
            </a:r>
          </a:p>
          <a:p>
            <a:endParaRPr lang="pt-BR" sz="1200" dirty="0">
              <a:solidFill>
                <a:schemeClr val="dk1"/>
              </a:solidFill>
            </a:endParaRPr>
          </a:p>
          <a:p>
            <a:r>
              <a:rPr lang="pt-BR" dirty="0"/>
              <a:t>Arquivos Referenciados : </a:t>
            </a:r>
          </a:p>
          <a:p>
            <a:r>
              <a:rPr lang="pt-BR" sz="1200" dirty="0">
                <a:solidFill>
                  <a:schemeClr val="dk1"/>
                </a:solidFill>
              </a:rPr>
              <a:t>Ou seja, na minha interpretação, seria a quantidade DIFERENTES TIPOS de campos  </a:t>
            </a:r>
            <a:r>
              <a:rPr lang="pt-BR" sz="1200" dirty="0" err="1">
                <a:solidFill>
                  <a:schemeClr val="dk1"/>
                </a:solidFill>
              </a:rPr>
              <a:t>disponiveis</a:t>
            </a:r>
            <a:r>
              <a:rPr lang="pt-BR" sz="1200" dirty="0">
                <a:solidFill>
                  <a:schemeClr val="dk1"/>
                </a:solidFill>
              </a:rPr>
              <a:t> na classe/tabela do banco de dados</a:t>
            </a:r>
          </a:p>
          <a:p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>
                <a:solidFill>
                  <a:schemeClr val="dk1"/>
                </a:solidFill>
              </a:rPr>
              <a:t>EX Tabela/Classe Aluno : </a:t>
            </a:r>
          </a:p>
          <a:p>
            <a:r>
              <a:rPr lang="pt-BR" sz="1200" dirty="0">
                <a:solidFill>
                  <a:schemeClr val="dk1"/>
                </a:solidFill>
              </a:rPr>
              <a:t>id Aluno : </a:t>
            </a:r>
            <a:r>
              <a:rPr lang="pt-BR" sz="1200" dirty="0" err="1">
                <a:solidFill>
                  <a:schemeClr val="dk1"/>
                </a:solidFill>
              </a:rPr>
              <a:t>int</a:t>
            </a:r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 err="1">
                <a:solidFill>
                  <a:schemeClr val="dk1"/>
                </a:solidFill>
              </a:rPr>
              <a:t>nomeAluno</a:t>
            </a:r>
            <a:r>
              <a:rPr lang="pt-BR" sz="1200" dirty="0">
                <a:solidFill>
                  <a:schemeClr val="dk1"/>
                </a:solidFill>
              </a:rPr>
              <a:t> : </a:t>
            </a:r>
            <a:r>
              <a:rPr lang="pt-BR" sz="1200" dirty="0" err="1">
                <a:solidFill>
                  <a:schemeClr val="dk1"/>
                </a:solidFill>
              </a:rPr>
              <a:t>String</a:t>
            </a:r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 err="1">
                <a:solidFill>
                  <a:schemeClr val="dk1"/>
                </a:solidFill>
              </a:rPr>
              <a:t>cpf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r>
              <a:rPr lang="pt-BR" sz="1200" dirty="0" err="1">
                <a:solidFill>
                  <a:schemeClr val="dk1"/>
                </a:solidFill>
              </a:rPr>
              <a:t>String</a:t>
            </a:r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 err="1">
                <a:solidFill>
                  <a:schemeClr val="dk1"/>
                </a:solidFill>
              </a:rPr>
              <a:t>rg</a:t>
            </a:r>
            <a:r>
              <a:rPr lang="pt-BR" sz="1200" dirty="0">
                <a:solidFill>
                  <a:schemeClr val="dk1"/>
                </a:solidFill>
              </a:rPr>
              <a:t> : </a:t>
            </a:r>
            <a:r>
              <a:rPr lang="pt-BR" sz="1200" dirty="0" err="1">
                <a:solidFill>
                  <a:schemeClr val="dk1"/>
                </a:solidFill>
              </a:rPr>
              <a:t>String</a:t>
            </a:r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>
                <a:solidFill>
                  <a:schemeClr val="dk1"/>
                </a:solidFill>
              </a:rPr>
              <a:t>endereço : </a:t>
            </a:r>
            <a:r>
              <a:rPr lang="pt-BR" sz="1200" dirty="0" err="1">
                <a:solidFill>
                  <a:schemeClr val="dk1"/>
                </a:solidFill>
              </a:rPr>
              <a:t>String</a:t>
            </a:r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 err="1">
                <a:solidFill>
                  <a:schemeClr val="dk1"/>
                </a:solidFill>
              </a:rPr>
              <a:t>idMatricula</a:t>
            </a:r>
            <a:r>
              <a:rPr lang="pt-BR" sz="1200" dirty="0">
                <a:solidFill>
                  <a:schemeClr val="dk1"/>
                </a:solidFill>
              </a:rPr>
              <a:t> : </a:t>
            </a:r>
            <a:r>
              <a:rPr lang="pt-BR" sz="1200" dirty="0" err="1">
                <a:solidFill>
                  <a:schemeClr val="dk1"/>
                </a:solidFill>
              </a:rPr>
              <a:t>Int</a:t>
            </a:r>
            <a:endParaRPr lang="pt-BR" sz="1200" dirty="0">
              <a:solidFill>
                <a:schemeClr val="dk1"/>
              </a:solidFill>
            </a:endParaRPr>
          </a:p>
          <a:p>
            <a:endParaRPr lang="pt-BR" sz="1200" dirty="0">
              <a:solidFill>
                <a:schemeClr val="dk1"/>
              </a:solidFill>
            </a:endParaRPr>
          </a:p>
          <a:p>
            <a:r>
              <a:rPr lang="pt-BR" sz="1200" dirty="0">
                <a:solidFill>
                  <a:schemeClr val="dk1"/>
                </a:solidFill>
              </a:rPr>
              <a:t>Ou seja, seria 2 (</a:t>
            </a:r>
            <a:r>
              <a:rPr lang="pt-BR" sz="1200" dirty="0" err="1">
                <a:solidFill>
                  <a:schemeClr val="dk1"/>
                </a:solidFill>
              </a:rPr>
              <a:t>String</a:t>
            </a:r>
            <a:r>
              <a:rPr lang="pt-BR" sz="1200" dirty="0">
                <a:solidFill>
                  <a:schemeClr val="dk1"/>
                </a:solidFill>
              </a:rPr>
              <a:t> e </a:t>
            </a:r>
            <a:r>
              <a:rPr lang="pt-BR" sz="1200" dirty="0" err="1">
                <a:solidFill>
                  <a:schemeClr val="dk1"/>
                </a:solidFill>
              </a:rPr>
              <a:t>Int</a:t>
            </a:r>
            <a:r>
              <a:rPr lang="pt-BR" sz="1200" dirty="0">
                <a:solidFill>
                  <a:schemeClr val="dk1"/>
                </a:solidFill>
              </a:rPr>
              <a:t>)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C2EB6-DAA8-49A8-A9EA-65F65A2C624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077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A31A-07F0-4386-843A-F31E99472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79D6B-4AE4-4EFF-A2C9-A0DB69586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80DC-8A67-420A-9CF0-328D51B8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23E0-ED32-429C-86FB-74F57FD0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8DDD8-C833-4919-9CB6-7FB0D432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33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9370-D4A2-4B92-96A5-C1836E66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D477C-DA4F-4B7F-8562-0700397EF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7D6E6-B63D-41CC-AC5C-7AB89164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B7A0A-DF75-4925-8AEF-B2ECE174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1BD99-6CC4-4C0F-B2D6-F234349D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455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8CA0B-8CC2-4CF2-B3DD-88D68A071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8FA26-3579-486E-AF2A-A781980B2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440C8-8EB2-4FA0-8E1C-5F55CD2B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6C04C-6E8B-4EFC-9EC5-91C4EF55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E27BF-D74A-42A2-898B-3DE9EB7B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19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A844-9067-4B96-A95C-310A7D7E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18B5D-DB0B-4F35-8F1E-A49A35DAA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BEE99-FED0-45D0-A739-67DC4AD0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1C1A9-2FEC-45D2-9232-6E0F23484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1E822-F177-468F-84B0-CC6E02EA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23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8CA-3E21-4012-A91F-9D478B90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E2E8B-9D44-4D47-8B04-A8B931A51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E5B6-F032-4032-99A5-B4ED8130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DE5E-A3F1-4BC0-BB26-EE5936616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55D2D-ABFC-496D-A3FD-918F4228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10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B5E5-7BC3-47A0-AA16-B89DBC61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AE84-5687-4900-AB25-423B42BDB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F26C2-0531-4135-8677-2150D8256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23CF4-0020-4143-B215-8BA1F96D7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E68E8-7470-4AB4-A6EA-79FFBDE9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3EF85-943D-44F5-8853-9D9E2DEB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60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4D34-9609-4832-A7C1-450B8F74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0A57-BC79-477C-A590-4F01B7A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0DE5C-8B24-48AC-B13B-932C2503C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52BB3-B00D-48CF-AEE7-C5528C847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EAFAA-A162-4AB8-AC72-FADB1FC63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4F62C-D876-490A-944D-3556EDD2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A67E3-1164-45F0-80E7-4A15B9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D51DF-625E-473C-BB8D-C0B2E9D8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16E7-97EC-401B-BB33-E38F38C2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8EB3D-E44E-4F8C-A243-A26FC002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ED5F1-2D29-4B69-9022-6D7CA59D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AA494-76F7-4AD6-BD49-E7B1401E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60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20161-C7B7-4FED-A1EB-E5E96BBA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55933-CA36-4552-9F84-D74FDBA9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870FF-A07F-455E-9012-1A2C2C1A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88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4DA6-4D15-46FE-8F63-F3F6B5490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A9DFC-6057-482C-A4A8-D4FB3F023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81BFA-1A29-4DD5-B5C6-8223CF447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107EF-4E00-4568-8AE7-C7A4654D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354A7-E332-420D-9C4C-12E6370C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769C7-E4EC-42E4-8A85-0AE37E7C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1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A152-5A63-405B-9A8F-D4C8CBE6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923AC-6732-4FCD-83EE-75CA0B797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91BA7-2F35-4910-B8D5-796D056DA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C22DA-9BA5-4151-8FE4-143AD53C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D57B2-B29C-43C6-8958-C1FD374E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1FF85-1BC9-415B-93F2-0922AF34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76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6BA6B-B5A9-4006-8B21-32171D14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76B19-AEE3-4BC2-9CEA-D5676B1B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21C8C-1EDC-431F-8C4A-E22AA8E0B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87D44-FB43-4AFC-9932-C5DA67451E33}" type="datetimeFigureOut">
              <a:rPr lang="pt-BR" smtClean="0"/>
              <a:t>26/06/2020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9D251-FE2C-4A41-85C2-62AB300A3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235E1-9D63-4027-B8F0-5902B9DB2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25365-BD4F-4D23-817A-7BD0669390A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62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fattocs.com/files/pt/recursos/glossario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flaviofabricioferreira/TCC_PUC_Eng_Software_AcademiaPuc_F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lauberferreira/ifal-ensino/tree/master/spring" TargetMode="External"/><Relationship Id="rId13" Type="http://schemas.openxmlformats.org/officeDocument/2006/relationships/hyperlink" Target="https://meet.google.com/linkredirect?authuser=0&amp;dest=https%3A%2F%2Fwww.baeldung.com%2Fmaven-webjars" TargetMode="External"/><Relationship Id="rId18" Type="http://schemas.openxmlformats.org/officeDocument/2006/relationships/image" Target="../media/image39.png"/><Relationship Id="rId3" Type="http://schemas.openxmlformats.org/officeDocument/2006/relationships/hyperlink" Target="http://www.fattocs.com/files/pt/recursos/glossario.pdf" TargetMode="External"/><Relationship Id="rId21" Type="http://schemas.openxmlformats.org/officeDocument/2006/relationships/image" Target="../media/image42.jpeg"/><Relationship Id="rId7" Type="http://schemas.openxmlformats.org/officeDocument/2006/relationships/hyperlink" Target="https://www.w3schools.com/css/" TargetMode="External"/><Relationship Id="rId12" Type="http://schemas.openxmlformats.org/officeDocument/2006/relationships/hyperlink" Target="https://getbootstrap.com/" TargetMode="External"/><Relationship Id="rId17" Type="http://schemas.openxmlformats.org/officeDocument/2006/relationships/image" Target="../media/image38.png"/><Relationship Id="rId2" Type="http://schemas.openxmlformats.org/officeDocument/2006/relationships/image" Target="../media/image36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html/" TargetMode="External"/><Relationship Id="rId11" Type="http://schemas.openxmlformats.org/officeDocument/2006/relationships/hyperlink" Target="https://help.github.com/en/github/writing-on-github/basic-writing-and-formatting-syntax" TargetMode="External"/><Relationship Id="rId5" Type="http://schemas.openxmlformats.org/officeDocument/2006/relationships/hyperlink" Target="https://www.linkedin.com/learning/spring-spring-data-2/welcome" TargetMode="External"/><Relationship Id="rId15" Type="http://schemas.openxmlformats.org/officeDocument/2006/relationships/hyperlink" Target="https://fontawesome.com/" TargetMode="External"/><Relationship Id="rId10" Type="http://schemas.openxmlformats.org/officeDocument/2006/relationships/hyperlink" Target="https://celke.com.br/artigo/tabela-de-cores-html-nome-hexadecimal-rgb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s://www.linkedin.com/learning/learning-spring-with-spring-boot-2/learn-rapid-development-with-spring-boot" TargetMode="External"/><Relationship Id="rId9" Type="http://schemas.openxmlformats.org/officeDocument/2006/relationships/hyperlink" Target="https://www.baeldung.com/javadoc" TargetMode="External"/><Relationship Id="rId14" Type="http://schemas.openxmlformats.org/officeDocument/2006/relationships/hyperlink" Target="https://mvnrepository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F7B393-A260-4D30-8E87-A2D9911AC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27"/>
          <a:stretch/>
        </p:blipFill>
        <p:spPr>
          <a:xfrm>
            <a:off x="0" y="0"/>
            <a:ext cx="12192000" cy="61686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1"/>
            <a:ext cx="12192000" cy="6168787"/>
          </a:xfrm>
          <a:prstGeom prst="rect">
            <a:avLst/>
          </a:prstGeom>
          <a:solidFill>
            <a:srgbClr val="2F5597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F27288-0391-40EE-BA5B-CEE065D2A492}"/>
              </a:ext>
            </a:extLst>
          </p:cNvPr>
          <p:cNvSpPr txBox="1"/>
          <p:nvPr/>
        </p:nvSpPr>
        <p:spPr>
          <a:xfrm>
            <a:off x="1214503" y="-261781"/>
            <a:ext cx="976299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pt-BR" sz="3600" dirty="0">
              <a:solidFill>
                <a:schemeClr val="bg1"/>
              </a:solidFill>
              <a:latin typeface="Ford Bold" panose="02000505020000020004" pitchFamily="2" charset="0"/>
            </a:endParaRPr>
          </a:p>
          <a:p>
            <a:pPr algn="ctr"/>
            <a:r>
              <a:rPr lang="pt-BR" sz="3600" b="1" dirty="0">
                <a:solidFill>
                  <a:schemeClr val="bg1"/>
                </a:solidFill>
              </a:rPr>
              <a:t>ESPECIALIZAÇÃO EM ENGENHARIA DE SOFTWARE </a:t>
            </a:r>
            <a:endParaRPr lang="pt-BR" sz="3600" dirty="0">
              <a:solidFill>
                <a:schemeClr val="bg1"/>
              </a:solidFill>
            </a:endParaRPr>
          </a:p>
          <a:p>
            <a:pPr algn="ctr"/>
            <a:endParaRPr lang="pt-BR" sz="3600" b="1" dirty="0">
              <a:solidFill>
                <a:schemeClr val="bg1"/>
              </a:solidFill>
            </a:endParaRPr>
          </a:p>
          <a:p>
            <a:pPr algn="ctr"/>
            <a:endParaRPr lang="pt-BR" sz="3600" b="1" dirty="0">
              <a:solidFill>
                <a:schemeClr val="bg1"/>
              </a:solidFill>
            </a:endParaRPr>
          </a:p>
          <a:p>
            <a:pPr algn="ctr"/>
            <a:endParaRPr lang="pt-BR" sz="3600" b="1" dirty="0">
              <a:solidFill>
                <a:schemeClr val="bg1"/>
              </a:solidFill>
            </a:endParaRPr>
          </a:p>
          <a:p>
            <a:pPr algn="ctr"/>
            <a:endParaRPr lang="pt-BR" sz="3600" b="1" dirty="0">
              <a:solidFill>
                <a:schemeClr val="bg1"/>
              </a:solidFill>
            </a:endParaRPr>
          </a:p>
          <a:p>
            <a:pPr algn="ctr"/>
            <a:endParaRPr lang="pt-BR" sz="3600" b="1" dirty="0">
              <a:solidFill>
                <a:schemeClr val="bg1"/>
              </a:solidFill>
            </a:endParaRPr>
          </a:p>
          <a:p>
            <a:pPr algn="ctr"/>
            <a:endParaRPr lang="pt-BR" sz="3600" b="1" dirty="0">
              <a:solidFill>
                <a:schemeClr val="bg1"/>
              </a:solidFill>
            </a:endParaRPr>
          </a:p>
          <a:p>
            <a:pPr algn="ctr"/>
            <a:endParaRPr lang="pt-BR" sz="3600" b="1" dirty="0">
              <a:solidFill>
                <a:schemeClr val="bg1"/>
              </a:solidFill>
            </a:endParaRPr>
          </a:p>
          <a:p>
            <a:pPr algn="ctr"/>
            <a:r>
              <a:rPr lang="pt-BR" sz="2400" b="1" dirty="0">
                <a:solidFill>
                  <a:schemeClr val="bg1"/>
                </a:solidFill>
              </a:rPr>
              <a:t>TRABALHO DE CONCLUSÃO DE CURSO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</a:rPr>
              <a:t>Sistema de Gestão de </a:t>
            </a:r>
            <a:r>
              <a:rPr lang="pt-BR" sz="3600" dirty="0" err="1">
                <a:solidFill>
                  <a:schemeClr val="bg1"/>
                </a:solidFill>
              </a:rPr>
              <a:t>AcademiaPUC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584F4F-E7E0-44BD-BE37-435123008126}"/>
              </a:ext>
            </a:extLst>
          </p:cNvPr>
          <p:cNvSpPr/>
          <p:nvPr/>
        </p:nvSpPr>
        <p:spPr>
          <a:xfrm>
            <a:off x="-75059" y="5804327"/>
            <a:ext cx="7569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pt-BR" sz="28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pt-BR" sz="28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</a:rPr>
              <a:t>Aluno :</a:t>
            </a:r>
            <a:r>
              <a:rPr lang="pt-BR" sz="28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pt-BR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Flávio Fabrício Ventura de Melo Ferreira</a:t>
            </a:r>
            <a:endParaRPr lang="pt-BR" sz="2400" dirty="0">
              <a:solidFill>
                <a:srgbClr val="002060"/>
              </a:solidFill>
            </a:endParaRPr>
          </a:p>
        </p:txBody>
      </p:sp>
      <p:pic>
        <p:nvPicPr>
          <p:cNvPr id="1026" name="Picture 2" descr="https://www.pucminas.br/PucVirtual/SiteAssets/smc-pucvirtual-img-logo-rodape.png">
            <a:extLst>
              <a:ext uri="{FF2B5EF4-FFF2-40B4-BE49-F238E27FC236}">
                <a16:creationId xmlns:a16="http://schemas.microsoft.com/office/drawing/2014/main" id="{86205907-9E7A-46AD-A4B0-A9D82A46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101" y="1389397"/>
            <a:ext cx="2797798" cy="287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9177F9-2C7B-4B71-8A46-D25DFDEC63BC}"/>
              </a:ext>
            </a:extLst>
          </p:cNvPr>
          <p:cNvSpPr/>
          <p:nvPr/>
        </p:nvSpPr>
        <p:spPr>
          <a:xfrm>
            <a:off x="7697337" y="6009326"/>
            <a:ext cx="44946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pt-BR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r"/>
            <a:r>
              <a:rPr lang="pt-BR" sz="20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pt-BR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Belo Horizonte, 26 de Junho de 2020.</a:t>
            </a:r>
            <a:endParaRPr lang="pt-B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45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3.1 – Mockup Caso de </a:t>
            </a:r>
            <a:r>
              <a:rPr lang="en-US" sz="3600" b="1" dirty="0" err="1"/>
              <a:t>Uso</a:t>
            </a:r>
            <a:r>
              <a:rPr lang="en-US" sz="3600" b="1" dirty="0"/>
              <a:t> 1 : </a:t>
            </a:r>
            <a:r>
              <a:rPr lang="en-US" sz="3600" b="1" dirty="0" err="1"/>
              <a:t>Visualizar</a:t>
            </a:r>
            <a:r>
              <a:rPr lang="en-US" sz="3600" b="1" dirty="0"/>
              <a:t> </a:t>
            </a:r>
            <a:r>
              <a:rPr lang="en-US" sz="3600" b="1" dirty="0" err="1"/>
              <a:t>Relatório</a:t>
            </a:r>
            <a:r>
              <a:rPr lang="en-US" sz="3600" b="1" dirty="0"/>
              <a:t> de </a:t>
            </a:r>
            <a:r>
              <a:rPr lang="en-US" sz="3600" b="1" dirty="0" err="1"/>
              <a:t>Alunos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89017-CCCB-4005-809F-4041DBBB4E6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845" b="42997"/>
          <a:stretch/>
        </p:blipFill>
        <p:spPr bwMode="auto">
          <a:xfrm>
            <a:off x="164295" y="1044825"/>
            <a:ext cx="3402330" cy="1650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713EC-577F-4FC5-9849-94F530EADFDD}"/>
              </a:ext>
            </a:extLst>
          </p:cNvPr>
          <p:cNvPicPr/>
          <p:nvPr/>
        </p:nvPicPr>
        <p:blipFill rotWithShape="1">
          <a:blip r:embed="rId3"/>
          <a:srcRect r="1461" b="47078"/>
          <a:stretch/>
        </p:blipFill>
        <p:spPr bwMode="auto">
          <a:xfrm>
            <a:off x="3566625" y="1027680"/>
            <a:ext cx="3636010" cy="16675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CB5BC-C6F4-47F5-97F4-7ED73B7201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4521" y="2240093"/>
            <a:ext cx="6186716" cy="49492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2F0494-C667-4844-B3D3-19B117834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100" y="2755348"/>
            <a:ext cx="4858674" cy="391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0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3.2 – Mockup Caso de </a:t>
            </a:r>
            <a:r>
              <a:rPr lang="en-US" sz="3600" b="1" dirty="0" err="1"/>
              <a:t>Uso</a:t>
            </a:r>
            <a:r>
              <a:rPr lang="en-US" sz="3600" b="1" dirty="0"/>
              <a:t> 2 : </a:t>
            </a:r>
            <a:r>
              <a:rPr lang="en-US" sz="3600" b="1" dirty="0" err="1"/>
              <a:t>Cadastrar</a:t>
            </a:r>
            <a:r>
              <a:rPr lang="en-US" sz="3600" b="1" dirty="0"/>
              <a:t> </a:t>
            </a:r>
            <a:r>
              <a:rPr lang="en-US" sz="3600" b="1" dirty="0" err="1"/>
              <a:t>Aluno</a:t>
            </a:r>
            <a:r>
              <a:rPr lang="en-US" sz="3600" b="1" dirty="0"/>
              <a:t>  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B0EB3A-37E2-4C18-A64F-BCB62F02600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"/>
          <a:stretch/>
        </p:blipFill>
        <p:spPr bwMode="auto">
          <a:xfrm>
            <a:off x="140012" y="1005776"/>
            <a:ext cx="2429664" cy="21129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B0A67-345E-41DA-8EFC-5A165AE98C8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"/>
          <a:stretch/>
        </p:blipFill>
        <p:spPr bwMode="auto">
          <a:xfrm>
            <a:off x="2736915" y="986575"/>
            <a:ext cx="2396140" cy="2031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4479A-68E5-4376-AE3C-A4E38D0AC61C}"/>
              </a:ext>
            </a:extLst>
          </p:cNvPr>
          <p:cNvPicPr/>
          <p:nvPr/>
        </p:nvPicPr>
        <p:blipFill rotWithShape="1">
          <a:blip r:embed="rId4"/>
          <a:srcRect r="20137" b="16398"/>
          <a:stretch/>
        </p:blipFill>
        <p:spPr bwMode="auto">
          <a:xfrm>
            <a:off x="307251" y="2002091"/>
            <a:ext cx="3603198" cy="3248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D30DC-0172-443D-9B9B-9A1CFA9F2A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35207" y="3429000"/>
            <a:ext cx="3767390" cy="3243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DEE53A-7865-4A3A-93D1-8FAF6B05E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480" y="986575"/>
            <a:ext cx="4486269" cy="57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3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3.3 – Mockup Caso de </a:t>
            </a:r>
            <a:r>
              <a:rPr lang="en-US" sz="3600" b="1" dirty="0" err="1"/>
              <a:t>Uso</a:t>
            </a:r>
            <a:r>
              <a:rPr lang="en-US" sz="3600" b="1" dirty="0"/>
              <a:t> 3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19A8A-5056-4DA5-BA00-7496B6C2E1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845" b="42997"/>
          <a:stretch/>
        </p:blipFill>
        <p:spPr bwMode="auto">
          <a:xfrm>
            <a:off x="443597" y="1149968"/>
            <a:ext cx="2353310" cy="1141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8E3CB-04C6-47F9-AB9F-8DA5015C5497}"/>
              </a:ext>
            </a:extLst>
          </p:cNvPr>
          <p:cNvPicPr/>
          <p:nvPr/>
        </p:nvPicPr>
        <p:blipFill rotWithShape="1">
          <a:blip r:embed="rId3"/>
          <a:srcRect r="1461" b="47078"/>
          <a:stretch/>
        </p:blipFill>
        <p:spPr bwMode="auto">
          <a:xfrm>
            <a:off x="2957197" y="1156953"/>
            <a:ext cx="2472690" cy="1134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9F5BA-1F73-4F87-A4DF-78BA2C3AD788}"/>
              </a:ext>
            </a:extLst>
          </p:cNvPr>
          <p:cNvPicPr/>
          <p:nvPr/>
        </p:nvPicPr>
        <p:blipFill rotWithShape="1">
          <a:blip r:embed="rId4"/>
          <a:srcRect b="14357"/>
          <a:stretch/>
        </p:blipFill>
        <p:spPr bwMode="auto">
          <a:xfrm>
            <a:off x="194119" y="1966214"/>
            <a:ext cx="3381656" cy="2492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EB427-8514-442C-9B6E-63A8E37B089D}"/>
              </a:ext>
            </a:extLst>
          </p:cNvPr>
          <p:cNvPicPr/>
          <p:nvPr/>
        </p:nvPicPr>
        <p:blipFill rotWithShape="1">
          <a:blip r:embed="rId5"/>
          <a:srcRect b="14100"/>
          <a:stretch/>
        </p:blipFill>
        <p:spPr bwMode="auto">
          <a:xfrm>
            <a:off x="2139055" y="3994486"/>
            <a:ext cx="3454360" cy="2546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C96200-992A-4F05-B054-8C40CB232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662" y="1389116"/>
            <a:ext cx="623021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2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4.1 – </a:t>
            </a:r>
            <a:r>
              <a:rPr lang="en-US" sz="3600" b="1" dirty="0" err="1"/>
              <a:t>Requisitos</a:t>
            </a:r>
            <a:r>
              <a:rPr lang="en-US" sz="3600" b="1" dirty="0"/>
              <a:t> Caso de </a:t>
            </a:r>
            <a:r>
              <a:rPr lang="en-US" sz="3600" b="1" dirty="0" err="1"/>
              <a:t>Uso</a:t>
            </a:r>
            <a:r>
              <a:rPr lang="en-US" sz="3600" b="1" dirty="0"/>
              <a:t> 1 : </a:t>
            </a:r>
            <a:r>
              <a:rPr lang="en-US" sz="3600" b="1" dirty="0" err="1"/>
              <a:t>Visualizar</a:t>
            </a:r>
            <a:r>
              <a:rPr lang="en-US" sz="3600" b="1" dirty="0"/>
              <a:t> </a:t>
            </a:r>
            <a:r>
              <a:rPr lang="en-US" sz="3600" b="1" dirty="0" err="1"/>
              <a:t>Relatório</a:t>
            </a:r>
            <a:r>
              <a:rPr lang="en-US" sz="3600" b="1" dirty="0"/>
              <a:t> de </a:t>
            </a:r>
            <a:r>
              <a:rPr lang="en-US" sz="3600" b="1" dirty="0" err="1"/>
              <a:t>Alunos</a:t>
            </a:r>
            <a:r>
              <a:rPr lang="en-US" sz="3600" b="1" dirty="0"/>
              <a:t> </a:t>
            </a:r>
            <a:endParaRPr lang="pt-BR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41938F-3469-4DC5-98C7-7785D61D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1028166"/>
            <a:ext cx="7487695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2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4.2 – </a:t>
            </a:r>
            <a:r>
              <a:rPr lang="en-US" sz="3600" b="1" dirty="0" err="1"/>
              <a:t>Requisitos</a:t>
            </a:r>
            <a:r>
              <a:rPr lang="en-US" sz="3600" b="1" dirty="0"/>
              <a:t> Caso de </a:t>
            </a:r>
            <a:r>
              <a:rPr lang="en-US" sz="3600" b="1" dirty="0" err="1"/>
              <a:t>Uso</a:t>
            </a:r>
            <a:r>
              <a:rPr lang="en-US" sz="3600" b="1" dirty="0"/>
              <a:t> 2 : </a:t>
            </a:r>
            <a:r>
              <a:rPr lang="en-US" sz="3600" b="1" dirty="0" err="1"/>
              <a:t>Cadastrar</a:t>
            </a:r>
            <a:r>
              <a:rPr lang="en-US" sz="3600" b="1" dirty="0"/>
              <a:t> </a:t>
            </a:r>
            <a:r>
              <a:rPr lang="en-US" sz="3600" b="1" dirty="0" err="1"/>
              <a:t>Aluno</a:t>
            </a:r>
            <a:endParaRPr lang="pt-BR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F4084-5712-4F6F-98AB-CE43D8C9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65" y="994163"/>
            <a:ext cx="5749832" cy="58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33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4.3 – </a:t>
            </a:r>
            <a:r>
              <a:rPr lang="en-US" sz="3200" b="1" dirty="0" err="1"/>
              <a:t>Requisitos</a:t>
            </a:r>
            <a:r>
              <a:rPr lang="en-US" sz="3200" b="1" dirty="0"/>
              <a:t> Caso de </a:t>
            </a:r>
            <a:r>
              <a:rPr lang="en-US" sz="3200" b="1" dirty="0" err="1"/>
              <a:t>Uso</a:t>
            </a:r>
            <a:r>
              <a:rPr lang="en-US" sz="3200" b="1" dirty="0"/>
              <a:t> 3 : </a:t>
            </a:r>
            <a:r>
              <a:rPr lang="en-US" sz="3200" b="1" dirty="0" err="1"/>
              <a:t>Visualizar</a:t>
            </a:r>
            <a:r>
              <a:rPr lang="en-US" sz="3200" b="1" dirty="0"/>
              <a:t> </a:t>
            </a:r>
            <a:r>
              <a:rPr lang="en-US" sz="3200" b="1" dirty="0" err="1"/>
              <a:t>Estatística</a:t>
            </a:r>
            <a:r>
              <a:rPr lang="en-US" sz="3200" b="1" dirty="0"/>
              <a:t> de </a:t>
            </a:r>
            <a:r>
              <a:rPr lang="en-US" sz="3200" b="1" dirty="0" err="1"/>
              <a:t>Presenças</a:t>
            </a:r>
            <a:r>
              <a:rPr lang="en-US" sz="3200" b="1" dirty="0"/>
              <a:t>  </a:t>
            </a:r>
            <a:endParaRPr lang="pt-BR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BC7793-DF35-4D21-BACA-A04DD568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1141931"/>
            <a:ext cx="7430537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10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15400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5 – </a:t>
            </a:r>
            <a:r>
              <a:rPr lang="en-US" sz="3600" b="1" dirty="0" err="1"/>
              <a:t>Diagrama</a:t>
            </a:r>
            <a:r>
              <a:rPr lang="en-US" sz="3600" b="1" dirty="0"/>
              <a:t> de Classes</a:t>
            </a:r>
          </a:p>
          <a:p>
            <a:r>
              <a:rPr lang="en-US" sz="3600" b="1" dirty="0"/>
              <a:t> de </a:t>
            </a:r>
            <a:r>
              <a:rPr lang="en-US" sz="3600" b="1" dirty="0" err="1"/>
              <a:t>Domínio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6B135-4BEB-4A5E-8485-B99515D3F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068" y="90439"/>
            <a:ext cx="5497428" cy="66771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433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15881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6 – </a:t>
            </a:r>
            <a:r>
              <a:rPr lang="en-US" sz="3600" b="1" dirty="0" err="1"/>
              <a:t>Diagrama</a:t>
            </a:r>
            <a:r>
              <a:rPr lang="en-US" sz="3600" b="1" dirty="0"/>
              <a:t> </a:t>
            </a:r>
            <a:r>
              <a:rPr lang="en-US" sz="3600" b="1" dirty="0" err="1"/>
              <a:t>Entidade</a:t>
            </a:r>
            <a:r>
              <a:rPr lang="en-US" sz="3600" b="1" dirty="0"/>
              <a:t> </a:t>
            </a:r>
          </a:p>
          <a:p>
            <a:r>
              <a:rPr lang="en-US" sz="3600" b="1" dirty="0" err="1"/>
              <a:t>Relacionamento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EACA1-F6DD-4CB0-AD3D-62D570D7F1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26" y="65570"/>
            <a:ext cx="5953097" cy="672686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2730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7 – </a:t>
            </a:r>
            <a:r>
              <a:rPr lang="en-US" sz="3600" b="1" dirty="0" err="1"/>
              <a:t>Diagrama</a:t>
            </a:r>
            <a:r>
              <a:rPr lang="en-US" sz="3600" b="1" dirty="0"/>
              <a:t> de </a:t>
            </a:r>
            <a:r>
              <a:rPr lang="en-US" sz="3600" b="1" dirty="0" err="1"/>
              <a:t>Componentes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093C5-4074-45E2-A764-939F41EA7D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61237" y="168543"/>
            <a:ext cx="4506913" cy="652091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301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14437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8 – </a:t>
            </a:r>
            <a:r>
              <a:rPr lang="en-US" sz="3600" b="1" dirty="0" err="1"/>
              <a:t>Diagrama</a:t>
            </a:r>
            <a:r>
              <a:rPr lang="en-US" sz="3600" b="1" dirty="0"/>
              <a:t> de </a:t>
            </a:r>
            <a:r>
              <a:rPr lang="en-US" sz="3600" b="1" dirty="0" err="1"/>
              <a:t>Implantação</a:t>
            </a:r>
            <a:r>
              <a:rPr lang="en-US" sz="3600" b="1" dirty="0"/>
              <a:t> </a:t>
            </a:r>
          </a:p>
          <a:p>
            <a:r>
              <a:rPr lang="en-US" sz="3600" b="1" dirty="0"/>
              <a:t>de </a:t>
            </a:r>
            <a:r>
              <a:rPr lang="en-US" sz="3600" b="1" dirty="0" err="1"/>
              <a:t>todo</a:t>
            </a:r>
            <a:r>
              <a:rPr lang="en-US" sz="3600" b="1" dirty="0"/>
              <a:t> o Sistema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AA67E-8B74-465E-AC6F-3B8543DE77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02" y="82232"/>
            <a:ext cx="5078095" cy="673163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432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1"/>
            <a:ext cx="12192000" cy="476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1 - CRONOGRAMA DO TRABALHO</a:t>
            </a:r>
            <a:endParaRPr lang="pt-BR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D36C6-9381-4A97-82B8-4B6C3F97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46" y="0"/>
            <a:ext cx="5095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9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9 – Plano de Testes</a:t>
            </a:r>
            <a:endParaRPr lang="pt-BR" sz="36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AF1070-1763-4C80-A467-257F32EE7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614371"/>
              </p:ext>
            </p:extLst>
          </p:nvPr>
        </p:nvGraphicFramePr>
        <p:xfrm>
          <a:off x="109182" y="1107970"/>
          <a:ext cx="11941791" cy="541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5911">
                  <a:extLst>
                    <a:ext uri="{9D8B030D-6E8A-4147-A177-3AD203B41FA5}">
                      <a16:colId xmlns:a16="http://schemas.microsoft.com/office/drawing/2014/main" val="1614776912"/>
                    </a:ext>
                  </a:extLst>
                </a:gridCol>
                <a:gridCol w="1501254">
                  <a:extLst>
                    <a:ext uri="{9D8B030D-6E8A-4147-A177-3AD203B41FA5}">
                      <a16:colId xmlns:a16="http://schemas.microsoft.com/office/drawing/2014/main" val="4151965104"/>
                    </a:ext>
                  </a:extLst>
                </a:gridCol>
                <a:gridCol w="3314723">
                  <a:extLst>
                    <a:ext uri="{9D8B030D-6E8A-4147-A177-3AD203B41FA5}">
                      <a16:colId xmlns:a16="http://schemas.microsoft.com/office/drawing/2014/main" val="3203724522"/>
                    </a:ext>
                  </a:extLst>
                </a:gridCol>
                <a:gridCol w="2674495">
                  <a:extLst>
                    <a:ext uri="{9D8B030D-6E8A-4147-A177-3AD203B41FA5}">
                      <a16:colId xmlns:a16="http://schemas.microsoft.com/office/drawing/2014/main" val="3516696603"/>
                    </a:ext>
                  </a:extLst>
                </a:gridCol>
                <a:gridCol w="3905408">
                  <a:extLst>
                    <a:ext uri="{9D8B030D-6E8A-4147-A177-3AD203B41FA5}">
                      <a16:colId xmlns:a16="http://schemas.microsoft.com/office/drawing/2014/main" val="2994188804"/>
                    </a:ext>
                  </a:extLst>
                </a:gridCol>
              </a:tblGrid>
              <a:tr h="274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Id Caso de Teste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800" dirty="0">
                          <a:effectLst/>
                        </a:rPr>
                        <a:t>Caso de uso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800" dirty="0">
                          <a:effectLst/>
                        </a:rPr>
                        <a:t>Objetivo do Caso de Teste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800" dirty="0">
                          <a:effectLst/>
                        </a:rPr>
                        <a:t>Entradas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800" dirty="0">
                          <a:effectLst/>
                        </a:rPr>
                        <a:t>Resultados Esperados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 anchor="ctr"/>
                </a:tc>
                <a:extLst>
                  <a:ext uri="{0D108BD9-81ED-4DB2-BD59-A6C34878D82A}">
                    <a16:rowId xmlns:a16="http://schemas.microsoft.com/office/drawing/2014/main" val="2160592624"/>
                  </a:ext>
                </a:extLst>
              </a:tr>
              <a:tr h="41223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2400" dirty="0">
                          <a:effectLst/>
                        </a:rPr>
                        <a:t>1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Visualizar Relatório de Alunos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Validar que todos os alunos contidos no banco de dados estão sendo mostrados.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- Clicar em “Visualizar Relatório de Alunos”.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Lista de alunos deve ser exibida corretamente com todos os alunos cadastrados no banco e seus respectivos dados.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extLst>
                  <a:ext uri="{0D108BD9-81ED-4DB2-BD59-A6C34878D82A}">
                    <a16:rowId xmlns:a16="http://schemas.microsoft.com/office/drawing/2014/main" val="2930572852"/>
                  </a:ext>
                </a:extLst>
              </a:tr>
              <a:tr h="48093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2400">
                          <a:effectLst/>
                        </a:rPr>
                        <a:t>2</a:t>
                      </a:r>
                      <a:endParaRPr lang="pt-B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Visualizar Relatório de Alunos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Validar que no caso de não haver alunos cadastrados no banco de dados, a mensagem de erro foi exibida.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- Antes de adicionar algum aluno no sistema, clicar em “Visualizar Relatório de Alunos”.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Alerta de que não existem alunos cadastrados no banco de dados deve ser exibido na tela.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extLst>
                  <a:ext uri="{0D108BD9-81ED-4DB2-BD59-A6C34878D82A}">
                    <a16:rowId xmlns:a16="http://schemas.microsoft.com/office/drawing/2014/main" val="1484122544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2400">
                          <a:effectLst/>
                        </a:rPr>
                        <a:t>3</a:t>
                      </a:r>
                      <a:endParaRPr lang="pt-B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Cadastrar Aluno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Validar se registro dos campos preenchidos foi feito corretamente no banco de dados.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- Abrir formulário de cadastro de aluno.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- Inserir além do limite permitido e deixar de inserir dados em alguns campos.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- Clicar no link “Enviar”.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Lista de alunos deve ser exibida com a inclusão correta do aluno adicionado e seus respectivos dados cadastrados.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extLst>
                  <a:ext uri="{0D108BD9-81ED-4DB2-BD59-A6C34878D82A}">
                    <a16:rowId xmlns:a16="http://schemas.microsoft.com/office/drawing/2014/main" val="402705087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Cadastrar Aluno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Validar alertas de restrições dos campos de preenchimento.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- Abrir formulário de cadastro de aluno.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- Inserir além do limite permitido e deixar de inserir dados em alguns campos.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- Clicar no link “Enviar”.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Alerta de erro ou falta de dados deve ser exibido na tela.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extLst>
                  <a:ext uri="{0D108BD9-81ED-4DB2-BD59-A6C34878D82A}">
                    <a16:rowId xmlns:a16="http://schemas.microsoft.com/office/drawing/2014/main" val="956593719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2400">
                          <a:effectLst/>
                        </a:rPr>
                        <a:t>5</a:t>
                      </a:r>
                      <a:endParaRPr lang="pt-BR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Visualizar Estatística de Presença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Validar que todos as presenças de um determinado aluno contidas no banco de dados estão sendo mostrados.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- Clicar em “Visualizar Relatório de Alunos”.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- Clicar no link “Visualizar Estatística de Presenças” de um determinado aluno.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Lista de todas as presenças de um determinado aluno devem ser exibidas corretamente junto com as estatísticas de presença disponíveis.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extLst>
                  <a:ext uri="{0D108BD9-81ED-4DB2-BD59-A6C34878D82A}">
                    <a16:rowId xmlns:a16="http://schemas.microsoft.com/office/drawing/2014/main" val="4126743454"/>
                  </a:ext>
                </a:extLst>
              </a:tr>
              <a:tr h="93133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2400" dirty="0">
                          <a:effectLst/>
                        </a:rPr>
                        <a:t>6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Visualizar Estatística de Presença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Validar que no caso de não haver presenças de um determinado aluno cadastradas no banco de dados, a mensagem de erro foi exibida.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- Clicar em “Visualizar Relatório de Alunos”.</a:t>
                      </a:r>
                    </a:p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>
                          <a:effectLst/>
                        </a:rPr>
                        <a:t>- Clicar no link “Visualizar Estatística de Presenças” de um determinado aluno recém-adicionado ao sistema e sem presenças cadastradas.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pt-BR" sz="1200" dirty="0">
                          <a:effectLst/>
                        </a:rPr>
                        <a:t>Alerta deve ser exibido na tela. Com a informação de que não existem presenças cadastradas no banco de dados referentes ao aluno selecionado. 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765" marR="25765" marT="0" marB="0"/>
                </a:tc>
                <a:extLst>
                  <a:ext uri="{0D108BD9-81ED-4DB2-BD59-A6C34878D82A}">
                    <a16:rowId xmlns:a16="http://schemas.microsoft.com/office/drawing/2014/main" val="345434852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A7D0ECA-40EF-42DD-92BD-DA3D11DE5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2227611"/>
            <a:ext cx="266382" cy="266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B4D03-7361-4C95-A1D6-6BC4B760A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1729022"/>
            <a:ext cx="266382" cy="266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C5F31-B0BC-4F34-9715-C61CD24E7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3887351"/>
            <a:ext cx="266382" cy="266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D84316-FD37-4451-BC24-CEE172A05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2911089"/>
            <a:ext cx="266382" cy="266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3C2B0-8261-444B-8CB1-5970E8315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5750030"/>
            <a:ext cx="266382" cy="266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6F16CC-3AAC-46E2-B1F1-7797ACB2E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4773768"/>
            <a:ext cx="266382" cy="2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83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5232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10 – </a:t>
            </a:r>
            <a:r>
              <a:rPr lang="en-US" sz="3600" b="1" dirty="0" err="1"/>
              <a:t>Estimativa</a:t>
            </a:r>
            <a:r>
              <a:rPr lang="en-US" sz="3600" b="1" dirty="0"/>
              <a:t> de </a:t>
            </a:r>
            <a:r>
              <a:rPr lang="en-US" sz="3600" b="1" dirty="0" err="1"/>
              <a:t>Pontos</a:t>
            </a:r>
            <a:r>
              <a:rPr lang="en-US" sz="3600" b="1" dirty="0"/>
              <a:t> de </a:t>
            </a:r>
            <a:r>
              <a:rPr lang="en-US" sz="3600" b="1" dirty="0" err="1"/>
              <a:t>Função</a:t>
            </a:r>
            <a:endParaRPr lang="pt-BR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53536-8F3A-492C-9720-3507C618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3096203"/>
            <a:ext cx="12068147" cy="181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E2C00E-E7DF-47D2-B890-BFBB5F65DAAB}"/>
              </a:ext>
            </a:extLst>
          </p:cNvPr>
          <p:cNvSpPr/>
          <p:nvPr/>
        </p:nvSpPr>
        <p:spPr>
          <a:xfrm>
            <a:off x="5461434" y="-8581"/>
            <a:ext cx="67593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</a:rPr>
              <a:t>Fonte : </a:t>
            </a:r>
            <a:r>
              <a:rPr lang="pt-BR" sz="1400" dirty="0" err="1">
                <a:solidFill>
                  <a:schemeClr val="bg1"/>
                </a:solidFill>
              </a:rPr>
              <a:t>Fatto</a:t>
            </a:r>
            <a:r>
              <a:rPr lang="pt-BR" sz="1400" dirty="0">
                <a:solidFill>
                  <a:schemeClr val="bg1"/>
                </a:solidFill>
              </a:rPr>
              <a:t> Consultorias e Sistemas (</a:t>
            </a:r>
            <a:r>
              <a:rPr lang="pt-BR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sz="1400" dirty="0">
                <a:solidFill>
                  <a:schemeClr val="bg1"/>
                </a:solidFill>
              </a:rPr>
              <a:t>)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</a:rPr>
              <a:t>Glossário da Análise de Pontos de Função </a:t>
            </a:r>
          </a:p>
        </p:txBody>
      </p: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43D3CE25-5231-448E-BF1B-2F95300F0591}"/>
              </a:ext>
            </a:extLst>
          </p:cNvPr>
          <p:cNvSpPr/>
          <p:nvPr/>
        </p:nvSpPr>
        <p:spPr>
          <a:xfrm>
            <a:off x="5418760" y="5187918"/>
            <a:ext cx="6736648" cy="147568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2F4715-1323-4D05-95AA-2BDABB73F6F3}"/>
              </a:ext>
            </a:extLst>
          </p:cNvPr>
          <p:cNvGrpSpPr/>
          <p:nvPr/>
        </p:nvGrpSpPr>
        <p:grpSpPr>
          <a:xfrm>
            <a:off x="93742" y="5110293"/>
            <a:ext cx="5150311" cy="1538883"/>
            <a:chOff x="93742" y="1014543"/>
            <a:chExt cx="5150311" cy="1538883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8F65EE49-3296-4519-8AD2-67CD8F45BC5A}"/>
                </a:ext>
              </a:extLst>
            </p:cNvPr>
            <p:cNvSpPr/>
            <p:nvPr/>
          </p:nvSpPr>
          <p:spPr>
            <a:xfrm>
              <a:off x="93742" y="1021775"/>
              <a:ext cx="5150311" cy="1507974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56AF8A-098A-44E5-9392-AEE50A9114DF}"/>
                </a:ext>
              </a:extLst>
            </p:cNvPr>
            <p:cNvSpPr/>
            <p:nvPr/>
          </p:nvSpPr>
          <p:spPr>
            <a:xfrm>
              <a:off x="153843" y="1014543"/>
              <a:ext cx="5033060" cy="1538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b="1" u="sng" dirty="0">
                  <a:solidFill>
                    <a:schemeClr val="bg1"/>
                  </a:solidFill>
                </a:rPr>
                <a:t>Tipos de Dados (TD)</a:t>
              </a:r>
            </a:p>
            <a:p>
              <a:pPr algn="ctr"/>
              <a:endParaRPr lang="pt-BR" sz="2000" b="1" u="sng" dirty="0">
                <a:solidFill>
                  <a:schemeClr val="bg1"/>
                </a:solidFill>
              </a:endParaRPr>
            </a:p>
            <a:p>
              <a:pPr algn="just"/>
              <a:r>
                <a:rPr lang="pt-BR" dirty="0">
                  <a:solidFill>
                    <a:schemeClr val="bg1"/>
                  </a:solidFill>
                </a:rPr>
                <a:t>Campo único reconhecido pelo usuário e não repetido. Também chamado Dado Elementar Referenciado (DER) ou Data </a:t>
              </a:r>
              <a:r>
                <a:rPr lang="pt-BR" dirty="0" err="1">
                  <a:solidFill>
                    <a:schemeClr val="bg1"/>
                  </a:solidFill>
                </a:rPr>
                <a:t>Element</a:t>
              </a:r>
              <a:r>
                <a:rPr lang="pt-BR" dirty="0">
                  <a:solidFill>
                    <a:schemeClr val="bg1"/>
                  </a:solidFill>
                </a:rPr>
                <a:t> </a:t>
              </a:r>
              <a:r>
                <a:rPr lang="pt-BR" dirty="0" err="1">
                  <a:solidFill>
                    <a:schemeClr val="bg1"/>
                  </a:solidFill>
                </a:rPr>
                <a:t>Type</a:t>
              </a:r>
              <a:r>
                <a:rPr lang="pt-BR" dirty="0">
                  <a:solidFill>
                    <a:schemeClr val="bg1"/>
                  </a:solidFill>
                </a:rPr>
                <a:t> (DET).  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29CB9D7-03C8-4795-80BC-59BB3493212E}"/>
              </a:ext>
            </a:extLst>
          </p:cNvPr>
          <p:cNvSpPr/>
          <p:nvPr/>
        </p:nvSpPr>
        <p:spPr>
          <a:xfrm>
            <a:off x="5418454" y="5148393"/>
            <a:ext cx="673695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u="sng" dirty="0">
                <a:solidFill>
                  <a:schemeClr val="bg1"/>
                </a:solidFill>
              </a:rPr>
              <a:t>Arquivos Referenciados(AR) / Tipos de Registro(TR)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É um subgrupo de tipos de dados dentro de um arquivo lógico. Pode ser um </a:t>
            </a:r>
          </a:p>
          <a:p>
            <a:pPr algn="just"/>
            <a:r>
              <a:rPr lang="pt-BR" sz="1400" dirty="0">
                <a:solidFill>
                  <a:schemeClr val="bg1"/>
                </a:solidFill>
              </a:rPr>
              <a:t>subgrupo opcional ou subgrupo obrigatório.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Também chamado de registro lógico referenciado – RLR ou </a:t>
            </a:r>
            <a:r>
              <a:rPr lang="pt-BR" sz="1400" dirty="0" err="1">
                <a:solidFill>
                  <a:schemeClr val="bg1"/>
                </a:solidFill>
              </a:rPr>
              <a:t>record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element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type</a:t>
            </a:r>
            <a:r>
              <a:rPr lang="pt-BR" sz="1400" dirty="0">
                <a:solidFill>
                  <a:schemeClr val="bg1"/>
                </a:solidFill>
              </a:rPr>
              <a:t> - RET.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A complexidade funcional de cada arquivo lógico é definida com base no número de tipos de dado (DET) e tipos de registro (RET) associados a ele.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AA34F5-08CB-4DE7-BB90-5EF14EBDFFA2}"/>
              </a:ext>
            </a:extLst>
          </p:cNvPr>
          <p:cNvGrpSpPr/>
          <p:nvPr/>
        </p:nvGrpSpPr>
        <p:grpSpPr>
          <a:xfrm>
            <a:off x="8588177" y="1115350"/>
            <a:ext cx="2491994" cy="1141250"/>
            <a:chOff x="7026077" y="3381569"/>
            <a:chExt cx="2491994" cy="1141250"/>
          </a:xfrm>
        </p:grpSpPr>
        <p:sp>
          <p:nvSpPr>
            <p:cNvPr id="24" name="Rectangle: Single Corner Snipped 23">
              <a:extLst>
                <a:ext uri="{FF2B5EF4-FFF2-40B4-BE49-F238E27FC236}">
                  <a16:creationId xmlns:a16="http://schemas.microsoft.com/office/drawing/2014/main" id="{A0BBCDF6-AD12-4861-A867-9075FECAD645}"/>
                </a:ext>
              </a:extLst>
            </p:cNvPr>
            <p:cNvSpPr/>
            <p:nvPr/>
          </p:nvSpPr>
          <p:spPr>
            <a:xfrm>
              <a:off x="7026077" y="3381569"/>
              <a:ext cx="2376681" cy="114125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7E30F8-0E44-4B54-8D5E-11E84E4408C7}"/>
                </a:ext>
              </a:extLst>
            </p:cNvPr>
            <p:cNvSpPr/>
            <p:nvPr/>
          </p:nvSpPr>
          <p:spPr>
            <a:xfrm>
              <a:off x="7141390" y="3462956"/>
              <a:ext cx="237668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Grau de complexidade </a:t>
              </a:r>
            </a:p>
            <a:p>
              <a:r>
                <a:rPr lang="pt-BR" dirty="0">
                  <a:solidFill>
                    <a:schemeClr val="bg1"/>
                  </a:solidFill>
                </a:rPr>
                <a:t>específico atribuído a uma função.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DD7D70-269C-436A-A64C-4A3102EA0A01}"/>
              </a:ext>
            </a:extLst>
          </p:cNvPr>
          <p:cNvGrpSpPr/>
          <p:nvPr/>
        </p:nvGrpSpPr>
        <p:grpSpPr>
          <a:xfrm>
            <a:off x="-347006" y="608265"/>
            <a:ext cx="7373557" cy="2523768"/>
            <a:chOff x="933347" y="4220748"/>
            <a:chExt cx="7373557" cy="2523768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6355D77-24EA-436C-AC72-BD07738EF85A}"/>
                </a:ext>
              </a:extLst>
            </p:cNvPr>
            <p:cNvSpPr/>
            <p:nvPr/>
          </p:nvSpPr>
          <p:spPr>
            <a:xfrm>
              <a:off x="1350311" y="4241898"/>
              <a:ext cx="6807100" cy="224677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72CDE8-A388-4F26-AD33-87291201A0E2}"/>
                </a:ext>
              </a:extLst>
            </p:cNvPr>
            <p:cNvSpPr txBox="1"/>
            <p:nvPr/>
          </p:nvSpPr>
          <p:spPr>
            <a:xfrm>
              <a:off x="933347" y="4220748"/>
              <a:ext cx="7373557" cy="2523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b="1" u="sng" dirty="0">
                  <a:solidFill>
                    <a:schemeClr val="bg1"/>
                  </a:solidFill>
                </a:rPr>
                <a:t>Tipo de Função: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600" b="1" dirty="0">
                  <a:solidFill>
                    <a:schemeClr val="bg1"/>
                  </a:solidFill>
                </a:rPr>
                <a:t>Funções de Transação : </a:t>
              </a:r>
            </a:p>
            <a:p>
              <a:pPr lvl="2"/>
              <a:r>
                <a:rPr lang="pt-BR" sz="1600" dirty="0">
                  <a:solidFill>
                    <a:schemeClr val="bg1"/>
                  </a:solidFill>
                </a:rPr>
                <a:t>EE : Entrada Externa - Quaisquer entradas de dados fornecidas pelo usuário</a:t>
              </a:r>
            </a:p>
            <a:p>
              <a:pPr lvl="2"/>
              <a:r>
                <a:rPr lang="pt-BR" sz="1600" dirty="0">
                  <a:solidFill>
                    <a:schemeClr val="bg1"/>
                  </a:solidFill>
                </a:rPr>
                <a:t>SE : Saída Externa - Relatórios, saídas exibidas ao usuário</a:t>
              </a:r>
            </a:p>
            <a:p>
              <a:pPr lvl="2"/>
              <a:r>
                <a:rPr lang="pt-BR" sz="1600" dirty="0">
                  <a:solidFill>
                    <a:schemeClr val="bg1"/>
                  </a:solidFill>
                </a:rPr>
                <a:t>CE : Consulta Externa : Telas de consultas aos dados armazenados via </a:t>
              </a:r>
              <a:r>
                <a:rPr lang="pt-BR" sz="1600" dirty="0" err="1">
                  <a:solidFill>
                    <a:schemeClr val="bg1"/>
                  </a:solidFill>
                </a:rPr>
                <a:t>Ees</a:t>
              </a:r>
              <a:endParaRPr lang="pt-BR" sz="1600" dirty="0">
                <a:solidFill>
                  <a:schemeClr val="bg1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pt-BR" sz="1600" b="1" dirty="0">
                  <a:solidFill>
                    <a:schemeClr val="bg1"/>
                  </a:solidFill>
                </a:rPr>
                <a:t>Funções de Dados :</a:t>
              </a:r>
              <a:r>
                <a:rPr lang="pt-BR" sz="1600" dirty="0">
                  <a:solidFill>
                    <a:schemeClr val="bg1"/>
                  </a:solidFill>
                </a:rPr>
                <a:t>  </a:t>
              </a:r>
            </a:p>
            <a:p>
              <a:pPr lvl="2"/>
              <a:r>
                <a:rPr lang="pt-BR" sz="1600" dirty="0">
                  <a:solidFill>
                    <a:schemeClr val="bg1"/>
                  </a:solidFill>
                </a:rPr>
                <a:t>ALI : Arquivo Lógico Interno - Tabelas do modelo relacional.</a:t>
              </a:r>
            </a:p>
            <a:p>
              <a:pPr lvl="2"/>
              <a:r>
                <a:rPr lang="pt-BR" sz="1600" dirty="0">
                  <a:solidFill>
                    <a:schemeClr val="bg1"/>
                  </a:solidFill>
                </a:rPr>
                <a:t>AIE : Arquivo de Interface Externa - Arquivos externos</a:t>
              </a:r>
            </a:p>
            <a:p>
              <a:pPr lvl="2"/>
              <a:endParaRPr lang="pt-B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F04969-18A0-40B2-8EAB-ADADCA13C9D7}"/>
              </a:ext>
            </a:extLst>
          </p:cNvPr>
          <p:cNvCxnSpPr>
            <a:cxnSpLocks/>
          </p:cNvCxnSpPr>
          <p:nvPr/>
        </p:nvCxnSpPr>
        <p:spPr>
          <a:xfrm flipV="1">
            <a:off x="5090615" y="4790364"/>
            <a:ext cx="1583140" cy="397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FE3761-A452-4020-B0AB-44E742683A67}"/>
              </a:ext>
            </a:extLst>
          </p:cNvPr>
          <p:cNvCxnSpPr>
            <a:cxnSpLocks/>
          </p:cNvCxnSpPr>
          <p:nvPr/>
        </p:nvCxnSpPr>
        <p:spPr>
          <a:xfrm>
            <a:off x="4151194" y="2855569"/>
            <a:ext cx="939421" cy="1714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ADCDB9-2A53-40B1-ABBA-A07ADF3F26CD}"/>
              </a:ext>
            </a:extLst>
          </p:cNvPr>
          <p:cNvCxnSpPr>
            <a:cxnSpLocks/>
            <a:stCxn id="16" idx="3"/>
          </p:cNvCxnSpPr>
          <p:nvPr/>
        </p:nvCxnSpPr>
        <p:spPr>
          <a:xfrm flipH="1" flipV="1">
            <a:off x="7342496" y="4915665"/>
            <a:ext cx="1444588" cy="272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8FF76F-F154-4D9B-B941-1F635016096A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8472864" y="2256600"/>
            <a:ext cx="1303654" cy="2435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05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10 – </a:t>
            </a:r>
            <a:r>
              <a:rPr lang="en-US" sz="3600" b="1" dirty="0" err="1"/>
              <a:t>Estimativa</a:t>
            </a:r>
            <a:r>
              <a:rPr lang="en-US" sz="3600" b="1" dirty="0"/>
              <a:t> de </a:t>
            </a:r>
            <a:r>
              <a:rPr lang="en-US" sz="3600" b="1" dirty="0" err="1"/>
              <a:t>Pontos</a:t>
            </a:r>
            <a:r>
              <a:rPr lang="en-US" sz="3600" b="1" dirty="0"/>
              <a:t> de </a:t>
            </a:r>
            <a:r>
              <a:rPr lang="en-US" sz="3600" b="1" dirty="0" err="1"/>
              <a:t>Função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23345-1E8D-428B-8A2D-8CF4F67254F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20" b="64131"/>
          <a:stretch/>
        </p:blipFill>
        <p:spPr bwMode="auto">
          <a:xfrm>
            <a:off x="804052" y="1063321"/>
            <a:ext cx="10332521" cy="51327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609F95-879E-4B16-9603-4B1D3EC57E21}"/>
              </a:ext>
            </a:extLst>
          </p:cNvPr>
          <p:cNvSpPr/>
          <p:nvPr/>
        </p:nvSpPr>
        <p:spPr>
          <a:xfrm>
            <a:off x="-933450" y="6519446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pt-BR" sz="1600" dirty="0"/>
              <a:t>EE : Entrada Externa / SE : Saída Externa / CE : Consulta Externa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8194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10 – </a:t>
            </a:r>
            <a:r>
              <a:rPr lang="en-US" sz="3600" b="1" dirty="0" err="1"/>
              <a:t>Estimativa</a:t>
            </a:r>
            <a:r>
              <a:rPr lang="en-US" sz="3600" b="1" dirty="0"/>
              <a:t> de </a:t>
            </a:r>
            <a:r>
              <a:rPr lang="en-US" sz="3600" b="1" dirty="0" err="1"/>
              <a:t>Pontos</a:t>
            </a:r>
            <a:r>
              <a:rPr lang="en-US" sz="3600" b="1" dirty="0"/>
              <a:t> de </a:t>
            </a:r>
            <a:r>
              <a:rPr lang="en-US" sz="3600" b="1" dirty="0" err="1"/>
              <a:t>Função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23345-1E8D-428B-8A2D-8CF4F67254F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20" b="86353"/>
          <a:stretch/>
        </p:blipFill>
        <p:spPr bwMode="auto">
          <a:xfrm>
            <a:off x="804052" y="1063321"/>
            <a:ext cx="10332521" cy="19528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D9030-098A-4E13-886D-956627684D6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08" r="29419" b="44375"/>
          <a:stretch/>
        </p:blipFill>
        <p:spPr bwMode="auto">
          <a:xfrm>
            <a:off x="804052" y="3016155"/>
            <a:ext cx="10332521" cy="27785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7AF35C-4584-4756-B7D4-B2D16EFDAF80}"/>
              </a:ext>
            </a:extLst>
          </p:cNvPr>
          <p:cNvSpPr/>
          <p:nvPr/>
        </p:nvSpPr>
        <p:spPr>
          <a:xfrm>
            <a:off x="-933450" y="6538496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pt-BR" sz="1600" dirty="0"/>
              <a:t>EE : Entrada Externa / SE : Saída Externa / CE : Consulta Externa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793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10 – </a:t>
            </a:r>
            <a:r>
              <a:rPr lang="en-US" sz="3600" b="1" dirty="0" err="1"/>
              <a:t>Estimativa</a:t>
            </a:r>
            <a:r>
              <a:rPr lang="en-US" sz="3600" b="1" dirty="0"/>
              <a:t> de </a:t>
            </a:r>
            <a:r>
              <a:rPr lang="en-US" sz="3600" b="1" dirty="0" err="1"/>
              <a:t>Pontos</a:t>
            </a:r>
            <a:r>
              <a:rPr lang="en-US" sz="3600" b="1" dirty="0"/>
              <a:t> de </a:t>
            </a:r>
            <a:r>
              <a:rPr lang="en-US" sz="3600" b="1" dirty="0" err="1"/>
              <a:t>Função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23345-1E8D-428B-8A2D-8CF4F67254F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20" b="86353"/>
          <a:stretch/>
        </p:blipFill>
        <p:spPr bwMode="auto">
          <a:xfrm>
            <a:off x="804052" y="1063321"/>
            <a:ext cx="10332521" cy="19528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D9030-098A-4E13-886D-956627684D6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11" r="29419" b="25172"/>
          <a:stretch/>
        </p:blipFill>
        <p:spPr bwMode="auto">
          <a:xfrm>
            <a:off x="804052" y="3016155"/>
            <a:ext cx="10332521" cy="27785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368FBD-D296-41A1-8D88-F18C02BE1F18}"/>
              </a:ext>
            </a:extLst>
          </p:cNvPr>
          <p:cNvSpPr/>
          <p:nvPr/>
        </p:nvSpPr>
        <p:spPr>
          <a:xfrm>
            <a:off x="-933450" y="6519446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pt-BR" sz="1600" dirty="0"/>
              <a:t>EE : Entrada Externa / SE : Saída Externa / CE : Consulta Externa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131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10 – </a:t>
            </a:r>
            <a:r>
              <a:rPr lang="en-US" sz="3600" b="1" dirty="0" err="1"/>
              <a:t>Estimativa</a:t>
            </a:r>
            <a:r>
              <a:rPr lang="en-US" sz="3600" b="1" dirty="0"/>
              <a:t> de </a:t>
            </a:r>
            <a:r>
              <a:rPr lang="en-US" sz="3600" b="1" dirty="0" err="1"/>
              <a:t>Pontos</a:t>
            </a:r>
            <a:r>
              <a:rPr lang="en-US" sz="3600" b="1" dirty="0"/>
              <a:t> de </a:t>
            </a:r>
            <a:r>
              <a:rPr lang="en-US" sz="3600" b="1" dirty="0" err="1"/>
              <a:t>Função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23345-1E8D-428B-8A2D-8CF4F67254F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20" b="86353"/>
          <a:stretch/>
        </p:blipFill>
        <p:spPr bwMode="auto">
          <a:xfrm>
            <a:off x="804052" y="1063321"/>
            <a:ext cx="10332521" cy="19528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D9030-098A-4E13-886D-956627684D6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78" r="29419" b="-27"/>
          <a:stretch/>
        </p:blipFill>
        <p:spPr bwMode="auto">
          <a:xfrm>
            <a:off x="804052" y="3016155"/>
            <a:ext cx="10332521" cy="35129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387E93-BA96-4A00-9B5B-7EEFE33B6078}"/>
              </a:ext>
            </a:extLst>
          </p:cNvPr>
          <p:cNvSpPr/>
          <p:nvPr/>
        </p:nvSpPr>
        <p:spPr>
          <a:xfrm>
            <a:off x="-933450" y="6519446"/>
            <a:ext cx="13516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EE : Entrada Externa / SE : Saída Externa / CE : Consulta Externa / ALI : Arquivo Lógico Interno / AIE : Arquivo de Interface Externa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6498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11 – </a:t>
            </a:r>
            <a:r>
              <a:rPr lang="en-US" sz="3600" b="1" dirty="0" err="1"/>
              <a:t>Informações</a:t>
            </a:r>
            <a:r>
              <a:rPr lang="en-US" sz="3600" b="1" dirty="0"/>
              <a:t> de </a:t>
            </a:r>
            <a:r>
              <a:rPr lang="en-US" sz="3600" b="1" dirty="0" err="1"/>
              <a:t>Implementação</a:t>
            </a:r>
            <a:endParaRPr lang="pt-BR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8BF5BD-FE6B-46E0-8853-F4AA022E71CE}"/>
              </a:ext>
            </a:extLst>
          </p:cNvPr>
          <p:cNvSpPr/>
          <p:nvPr/>
        </p:nvSpPr>
        <p:spPr>
          <a:xfrm>
            <a:off x="777297" y="6131984"/>
            <a:ext cx="10959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hlinkClick r:id="rId2"/>
              </a:rPr>
              <a:t>https://github.com/flaviofabricioferreira/TCC_PUC_Eng_Software_AcademiaPuc_FF</a:t>
            </a:r>
            <a:endParaRPr lang="pt-BR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0B99C-D9AB-4028-97D8-A6A5D88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7" y="875763"/>
            <a:ext cx="10650436" cy="4629796"/>
          </a:xfrm>
          <a:prstGeom prst="rect">
            <a:avLst/>
          </a:prstGeom>
        </p:spPr>
      </p:pic>
      <p:pic>
        <p:nvPicPr>
          <p:cNvPr id="2050" name="Picture 2" descr="GitHub logo PNG">
            <a:extLst>
              <a:ext uri="{FF2B5EF4-FFF2-40B4-BE49-F238E27FC236}">
                <a16:creationId xmlns:a16="http://schemas.microsoft.com/office/drawing/2014/main" id="{7D0E7275-20E7-479E-B7DE-2879F3B96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73" y="1963853"/>
            <a:ext cx="1870366" cy="168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0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D731D2-EFF5-4269-90F7-FBA6E922C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  <p:sp>
        <p:nvSpPr>
          <p:cNvPr id="15" name="Arrow: Up 14">
            <a:extLst>
              <a:ext uri="{FF2B5EF4-FFF2-40B4-BE49-F238E27FC236}">
                <a16:creationId xmlns:a16="http://schemas.microsoft.com/office/drawing/2014/main" id="{1B632F78-8A35-4F7F-92D8-69EA96ED93E6}"/>
              </a:ext>
            </a:extLst>
          </p:cNvPr>
          <p:cNvSpPr/>
          <p:nvPr/>
        </p:nvSpPr>
        <p:spPr>
          <a:xfrm rot="18708909">
            <a:off x="10345002" y="1978926"/>
            <a:ext cx="491319" cy="736979"/>
          </a:xfrm>
          <a:prstGeom prst="upArrow">
            <a:avLst/>
          </a:prstGeom>
          <a:solidFill>
            <a:srgbClr val="00FF0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25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9B4CF4-5FF6-46C0-BF41-CD93F6A0E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843"/>
            <a:ext cx="12192000" cy="4972313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A05B5BC0-C6B9-4B57-92C0-6C90A410C8F5}"/>
              </a:ext>
            </a:extLst>
          </p:cNvPr>
          <p:cNvSpPr/>
          <p:nvPr/>
        </p:nvSpPr>
        <p:spPr>
          <a:xfrm rot="18708909">
            <a:off x="10249467" y="2224587"/>
            <a:ext cx="491319" cy="736979"/>
          </a:xfrm>
          <a:prstGeom prst="upArrow">
            <a:avLst/>
          </a:prstGeom>
          <a:solidFill>
            <a:srgbClr val="00FF0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595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DA96A6-A078-451B-B0F9-D5FCAEB5E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645"/>
            <a:ext cx="12192000" cy="570271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B8517F79-B0FD-49AE-A5B9-AD571DC61297}"/>
              </a:ext>
            </a:extLst>
          </p:cNvPr>
          <p:cNvSpPr/>
          <p:nvPr/>
        </p:nvSpPr>
        <p:spPr>
          <a:xfrm rot="18708909">
            <a:off x="873456" y="5663823"/>
            <a:ext cx="491319" cy="736979"/>
          </a:xfrm>
          <a:prstGeom prst="upArrow">
            <a:avLst/>
          </a:prstGeom>
          <a:solidFill>
            <a:srgbClr val="00FF0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54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1"/>
            <a:ext cx="12192000" cy="476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1 - CRONOGRAMA DO TRABALHO</a:t>
            </a:r>
            <a:endParaRPr lang="pt-BR" sz="36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EB3DC1-3CDF-4648-8076-993F2A0210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460" y="732052"/>
          <a:ext cx="11804184" cy="5518037"/>
        </p:xfrm>
        <a:graphic>
          <a:graphicData uri="http://schemas.openxmlformats.org/drawingml/2006/table">
            <a:tbl>
              <a:tblPr firstRow="1" firstCol="1" bandRow="1"/>
              <a:tblGrid>
                <a:gridCol w="5644825">
                  <a:extLst>
                    <a:ext uri="{9D8B030D-6E8A-4147-A177-3AD203B41FA5}">
                      <a16:colId xmlns:a16="http://schemas.microsoft.com/office/drawing/2014/main" val="3350300301"/>
                    </a:ext>
                  </a:extLst>
                </a:gridCol>
                <a:gridCol w="3644757">
                  <a:extLst>
                    <a:ext uri="{9D8B030D-6E8A-4147-A177-3AD203B41FA5}">
                      <a16:colId xmlns:a16="http://schemas.microsoft.com/office/drawing/2014/main" val="1328795119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838980474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2027678614"/>
                    </a:ext>
                  </a:extLst>
                </a:gridCol>
                <a:gridCol w="493295">
                  <a:extLst>
                    <a:ext uri="{9D8B030D-6E8A-4147-A177-3AD203B41FA5}">
                      <a16:colId xmlns:a16="http://schemas.microsoft.com/office/drawing/2014/main" val="102814375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222317115"/>
                    </a:ext>
                  </a:extLst>
                </a:gridCol>
                <a:gridCol w="505328">
                  <a:extLst>
                    <a:ext uri="{9D8B030D-6E8A-4147-A177-3AD203B41FA5}">
                      <a16:colId xmlns:a16="http://schemas.microsoft.com/office/drawing/2014/main" val="1273375894"/>
                    </a:ext>
                  </a:extLst>
                </a:gridCol>
              </a:tblGrid>
              <a:tr h="1708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0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Times New Roman" panose="02020603050405020304" pitchFamily="18" charset="0"/>
                        </a:rPr>
                        <a:t>Atividade/Tarefa</a:t>
                      </a:r>
                      <a:endParaRPr lang="en-US" sz="1100" b="0" dirty="0"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Times New Roman" panose="02020603050405020304" pitchFamily="18" charset="0"/>
                        </a:rPr>
                        <a:t>Produto</a:t>
                      </a:r>
                      <a:r>
                        <a:rPr lang="en-US" sz="2000" b="0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0" dirty="0" err="1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Times New Roman" panose="02020603050405020304" pitchFamily="18" charset="0"/>
                        </a:rPr>
                        <a:t>Resultado</a:t>
                      </a:r>
                      <a:endParaRPr lang="en-US" sz="2000" b="0" dirty="0"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Times New Roman" panose="02020603050405020304" pitchFamily="18" charset="0"/>
                        </a:rPr>
                        <a:t>Maio</a:t>
                      </a:r>
                      <a:r>
                        <a:rPr lang="en-US" sz="2000" b="0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Times New Roman" panose="02020603050405020304" pitchFamily="18" charset="0"/>
                        </a:rPr>
                        <a:t>/2020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227988"/>
                  </a:ext>
                </a:extLst>
              </a:tr>
              <a:tr h="122713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 marL="46372" marR="463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Sem 1 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 Sem 2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Sem 3 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 4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Sem5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603069"/>
                  </a:ext>
                </a:extLst>
              </a:tr>
              <a:tr h="122713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Revisões de Conteúdo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696632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1. Assistir videoaula de visão geral do TCC</a:t>
                      </a:r>
                      <a:endParaRPr lang="pt-B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Entendimento a respeito do escopo do TCC.</a:t>
                      </a:r>
                      <a:endParaRPr lang="pt-B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528154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2.Leitura de documentação de roteiro e escopo do TCC.</a:t>
                      </a:r>
                      <a:endParaRPr lang="pt-B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Esboço de planejamento de atividades. </a:t>
                      </a:r>
                      <a:endParaRPr lang="pt-B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975944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3.Mapeamento da documentação de escopo para identificação de atores, requisitos e outras informações necessárias. </a:t>
                      </a:r>
                      <a:endParaRPr lang="pt-B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Lista de atores, requisitos e outras informações relevantes.</a:t>
                      </a:r>
                      <a:endParaRPr lang="pt-B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722727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4.Identificação de ferramenta e desenvolvimento de diagrama de Caso de Uso.</a:t>
                      </a:r>
                      <a:endParaRPr lang="pt-B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Diagrama de Caso de Uso</a:t>
                      </a:r>
                      <a:endParaRPr lang="pt-B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804598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5. Identificação de ferramenta e desenvolvimento de diagrama de Entidade-Relacionamento.</a:t>
                      </a:r>
                      <a:endParaRPr lang="pt-B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Diagrama de Entidade-Relacionamento.</a:t>
                      </a:r>
                      <a:endParaRPr lang="pt-B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627609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6. Identificação de ferramenta e desenvolvimento de diagrama de Classe.</a:t>
                      </a:r>
                      <a:endParaRPr lang="pt-B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Diagrama de Classes.</a:t>
                      </a:r>
                      <a:endParaRPr lang="pt-B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525324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7. Identificação de ferramenta e desenvolvimento de diagrama de Componentes.</a:t>
                      </a:r>
                      <a:endParaRPr lang="pt-B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Diagrama de Componentes.</a:t>
                      </a:r>
                      <a:endParaRPr lang="pt-BR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408901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8. Identificação de ferramenta e desenvolvimento de diagrama de Implantação.</a:t>
                      </a:r>
                      <a:endParaRPr lang="pt-B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Diagrama de Implantação.</a:t>
                      </a:r>
                      <a:endParaRPr lang="pt-BR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495587"/>
                  </a:ext>
                </a:extLst>
              </a:tr>
              <a:tr h="122713">
                <a:tc gridSpan="2"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Especificações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do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Projeto</a:t>
                      </a:r>
                      <a:endParaRPr lang="pt-BR" sz="1600" dirty="0">
                        <a:solidFill>
                          <a:schemeClr val="bg1"/>
                        </a:solidFill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143383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9. Definição de 3 casos de uso para o escopo do trabalho.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Lista dos 3 casos de uso.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666461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9. Especificação das Interfaces dos 3 casos de uso definidos.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Esboço Interfaces dos 3 casos de uso.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323342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10. Desenvolvimento do plano de testes dos 3 casos de uso.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Plano de testes dos 3 casos de uso.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80454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11. Desenvolvimento da lista de pontos de função e preenchimento da planilha.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Planilha com pontos de função de todo o sistema.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428232"/>
                  </a:ext>
                </a:extLst>
              </a:tr>
              <a:tr h="12271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Desenvolvimento</a:t>
                      </a:r>
                      <a:endParaRPr lang="pt-BR" sz="1800" dirty="0">
                        <a:solidFill>
                          <a:schemeClr val="bg1"/>
                        </a:solidFill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293574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12. Definição e setup de ferramentas, </a:t>
                      </a:r>
                      <a:r>
                        <a:rPr lang="pt-BR" sz="11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IDEs</a:t>
                      </a: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 e frameworks.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Ambiente de desenvolvimento Ok. 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29163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13. Treinamento online (LinkedIn Learning) a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respeito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 do frameworks Spring Boot.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Visão geral do desenvolvimento web.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283385"/>
                  </a:ext>
                </a:extLst>
              </a:tr>
              <a:tr h="184070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14. Treinamento online (LinkedIn Learning) a respeito da API JPA.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Visão geral do desenvolvimento web.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639302"/>
                  </a:ext>
                </a:extLst>
              </a:tr>
              <a:tr h="164877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15. Implementação/Codificação Back-</a:t>
                      </a:r>
                      <a:r>
                        <a:rPr lang="pt-BR" sz="11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End</a:t>
                      </a: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: entidades, repositórios, serviços e controladores.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Código Back-End.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235522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16. Implementação/Codificação Front-</a:t>
                      </a:r>
                      <a:r>
                        <a:rPr lang="pt-BR" sz="11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End</a:t>
                      </a: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: HTML, CSS e </a:t>
                      </a:r>
                      <a:r>
                        <a:rPr lang="pt-BR" sz="11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Bootstrap</a:t>
                      </a: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Código Front-End.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623972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17. Armazenamento da implementação/codificação em repositório de código (GitHub).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Link do repositório do código.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631676"/>
                  </a:ext>
                </a:extLst>
              </a:tr>
              <a:tr h="122713">
                <a:tc gridSpan="2">
                  <a:txBody>
                    <a:bodyPr/>
                    <a:lstStyle/>
                    <a:p>
                      <a:r>
                        <a:rPr lang="en-US" dirty="0" err="1"/>
                        <a:t>Conclusão</a:t>
                      </a:r>
                      <a:r>
                        <a:rPr lang="en-US" dirty="0"/>
                        <a:t> e </a:t>
                      </a:r>
                      <a:r>
                        <a:rPr lang="en-US" dirty="0" err="1"/>
                        <a:t>Ajustes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Finais</a:t>
                      </a:r>
                      <a:endParaRPr lang="pt-BR" dirty="0"/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254704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18. Ajustes código e texto.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Atualizações no GitHub.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11228"/>
                  </a:ext>
                </a:extLst>
              </a:tr>
              <a:tr h="122713">
                <a:tc>
                  <a:txBody>
                    <a:bodyPr/>
                    <a:lstStyle/>
                    <a:p>
                      <a:pPr marL="0" marR="0" indent="317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19. Submissão do trabalho no AVA.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508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Entrega final do trabalho.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b="1" dirty="0">
                        <a:solidFill>
                          <a:srgbClr val="30303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30303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46372" marR="46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430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17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079AE6E-A136-44D9-931A-A9B1E33E4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9" y="0"/>
            <a:ext cx="11901183" cy="685800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ABF09E5F-C9FE-402D-93A8-AB9A5C0B2C3A}"/>
              </a:ext>
            </a:extLst>
          </p:cNvPr>
          <p:cNvSpPr/>
          <p:nvPr/>
        </p:nvSpPr>
        <p:spPr>
          <a:xfrm rot="18708909">
            <a:off x="10358649" y="2033517"/>
            <a:ext cx="491319" cy="736979"/>
          </a:xfrm>
          <a:prstGeom prst="upArrow">
            <a:avLst/>
          </a:prstGeom>
          <a:solidFill>
            <a:srgbClr val="00FF0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680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214303F-BFDC-423E-B839-C17E7D54A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8" y="0"/>
            <a:ext cx="11638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60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F8BB59-3872-4E31-BC24-302C13164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0" b="3638"/>
          <a:stretch/>
        </p:blipFill>
        <p:spPr>
          <a:xfrm>
            <a:off x="8715059" y="929583"/>
            <a:ext cx="3228393" cy="16598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8757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12 – </a:t>
            </a:r>
            <a:r>
              <a:rPr lang="en-US" sz="3600" b="1" dirty="0" err="1"/>
              <a:t>Referências</a:t>
            </a:r>
            <a:r>
              <a:rPr lang="en-US" sz="3600" b="1" dirty="0"/>
              <a:t> </a:t>
            </a:r>
            <a:endParaRPr lang="pt-BR" sz="36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23F313-D7E0-42B4-9349-4EC28BDD542B}"/>
              </a:ext>
            </a:extLst>
          </p:cNvPr>
          <p:cNvSpPr txBox="1">
            <a:spLocks/>
          </p:cNvSpPr>
          <p:nvPr/>
        </p:nvSpPr>
        <p:spPr>
          <a:xfrm>
            <a:off x="155812" y="1146411"/>
            <a:ext cx="10515600" cy="5276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rgbClr val="2F559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PUC Minas Virtual</a:t>
            </a:r>
          </a:p>
          <a:p>
            <a:pPr algn="l"/>
            <a:r>
              <a:rPr lang="pt-BR" dirty="0">
                <a:solidFill>
                  <a:srgbClr val="2F559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Glossário da Análise de Pontos de Função - </a:t>
            </a:r>
            <a:r>
              <a:rPr lang="pt-BR" dirty="0" err="1">
                <a:solidFill>
                  <a:srgbClr val="2F559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Fatto</a:t>
            </a:r>
            <a:r>
              <a:rPr lang="pt-BR" dirty="0">
                <a:solidFill>
                  <a:srgbClr val="2F559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Consultorias e Sistemas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 err="1">
                <a:solidFill>
                  <a:srgbClr val="2F559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pt-BR" dirty="0">
                <a:solidFill>
                  <a:srgbClr val="2F559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Learning </a:t>
            </a:r>
            <a:r>
              <a:rPr lang="pt-BR" dirty="0" err="1">
                <a:solidFill>
                  <a:srgbClr val="2F559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</a:t>
            </a:r>
            <a:r>
              <a:rPr lang="pt-BR" dirty="0">
                <a:solidFill>
                  <a:srgbClr val="2F559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Learning Spring </a:t>
            </a:r>
            <a:r>
              <a:rPr lang="pt-BR" dirty="0" err="1">
                <a:solidFill>
                  <a:srgbClr val="2F559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lang="pt-BR" dirty="0">
                <a:solidFill>
                  <a:srgbClr val="2F559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Spring Boot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 err="1">
                <a:solidFill>
                  <a:srgbClr val="2F559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pt-BR" dirty="0">
                <a:solidFill>
                  <a:srgbClr val="2F559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Learning </a:t>
            </a:r>
            <a:r>
              <a:rPr lang="pt-BR" dirty="0" err="1">
                <a:solidFill>
                  <a:srgbClr val="2F559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</a:t>
            </a:r>
            <a:r>
              <a:rPr lang="pt-BR" dirty="0">
                <a:solidFill>
                  <a:srgbClr val="2F559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Spring: Spring Data 2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>
                <a:solidFill>
                  <a:srgbClr val="2F559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w3schools HTML Tutorial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>
                <a:solidFill>
                  <a:srgbClr val="2F5597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w3schools CSS Tutorial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>
                <a:solidFill>
                  <a:srgbClr val="2F5597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Professor </a:t>
            </a:r>
            <a:r>
              <a:rPr lang="pt-BR" dirty="0" err="1">
                <a:solidFill>
                  <a:srgbClr val="2F5597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Dr.Glauber</a:t>
            </a:r>
            <a:r>
              <a:rPr lang="pt-BR" dirty="0">
                <a:solidFill>
                  <a:srgbClr val="2F5597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Ferreira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 err="1">
                <a:solidFill>
                  <a:srgbClr val="2F5597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pt-BR" dirty="0">
                <a:solidFill>
                  <a:srgbClr val="2F5597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2F5597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pt-BR" dirty="0">
                <a:solidFill>
                  <a:srgbClr val="2F5597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2F5597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JavaDoc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>
                <a:solidFill>
                  <a:srgbClr val="2F5597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Tabela de Cores HTML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>
                <a:solidFill>
                  <a:srgbClr val="2F5597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  <a:r>
              <a:rPr lang="pt-BR" dirty="0" err="1">
                <a:solidFill>
                  <a:srgbClr val="2F5597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ReadMe</a:t>
            </a:r>
            <a:r>
              <a:rPr lang="pt-BR" dirty="0">
                <a:solidFill>
                  <a:srgbClr val="2F5597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2F5597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Syntax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>
                <a:solidFill>
                  <a:srgbClr val="2F5597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Front-</a:t>
            </a:r>
            <a:r>
              <a:rPr lang="pt-BR" dirty="0" err="1">
                <a:solidFill>
                  <a:srgbClr val="2F5597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</a:t>
            </a:r>
            <a:r>
              <a:rPr lang="pt-BR" dirty="0">
                <a:solidFill>
                  <a:srgbClr val="2F5597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Open </a:t>
            </a:r>
            <a:r>
              <a:rPr lang="pt-BR" dirty="0" err="1">
                <a:solidFill>
                  <a:srgbClr val="2F5597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pt-BR" dirty="0">
                <a:solidFill>
                  <a:srgbClr val="2F5597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Toolkit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 err="1">
                <a:solidFill>
                  <a:srgbClr val="2F5597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</a:t>
            </a:r>
            <a:r>
              <a:rPr lang="pt-BR" dirty="0">
                <a:solidFill>
                  <a:srgbClr val="2F5597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2F5597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pt-BR" dirty="0">
                <a:solidFill>
                  <a:srgbClr val="2F5597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2F5597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</a:t>
            </a:r>
            <a:r>
              <a:rPr lang="pt-BR" dirty="0">
                <a:solidFill>
                  <a:srgbClr val="2F5597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2F5597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pt-BR" dirty="0">
                <a:solidFill>
                  <a:srgbClr val="2F5597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2F5597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pt-BR" dirty="0">
                <a:solidFill>
                  <a:srgbClr val="2F5597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Spring </a:t>
            </a:r>
            <a:r>
              <a:rPr lang="pt-BR" dirty="0" err="1">
                <a:solidFill>
                  <a:srgbClr val="2F5597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 err="1">
                <a:solidFill>
                  <a:srgbClr val="2F5597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Maven</a:t>
            </a:r>
            <a:r>
              <a:rPr lang="pt-BR" dirty="0">
                <a:solidFill>
                  <a:srgbClr val="2F5597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rgbClr val="2F5597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Repositories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r>
              <a:rPr lang="pt-BR" dirty="0">
                <a:solidFill>
                  <a:srgbClr val="2F5597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</a:t>
            </a:r>
            <a:r>
              <a:rPr lang="pt-BR" dirty="0" err="1">
                <a:solidFill>
                  <a:srgbClr val="2F5597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</a:t>
            </a:r>
            <a:r>
              <a:rPr lang="pt-BR" dirty="0">
                <a:solidFill>
                  <a:srgbClr val="2F5597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Set/Toolkit</a:t>
            </a:r>
            <a:endParaRPr lang="pt-BR" dirty="0">
              <a:solidFill>
                <a:srgbClr val="2F5597"/>
              </a:solidFill>
            </a:endParaRPr>
          </a:p>
          <a:p>
            <a:pPr algn="l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73C54-6412-4F9E-9B2C-6774744748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61377" y="2218327"/>
            <a:ext cx="3342564" cy="1457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7FF7D-403B-4BC3-85BC-EFA1B704C0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76443" y="3600138"/>
            <a:ext cx="2866675" cy="1610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7A43E-9D82-4DB1-B68C-D83D6CEE2B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0" y="3511081"/>
            <a:ext cx="2768672" cy="2200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59DAA4-8C2A-40A0-B297-065008E681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1751" y="5075437"/>
            <a:ext cx="2395926" cy="1702701"/>
          </a:xfrm>
          <a:prstGeom prst="rect">
            <a:avLst/>
          </a:prstGeom>
        </p:spPr>
      </p:pic>
      <p:pic>
        <p:nvPicPr>
          <p:cNvPr id="3074" name="Picture 2" descr="Spring | Tools">
            <a:extLst>
              <a:ext uri="{FF2B5EF4-FFF2-40B4-BE49-F238E27FC236}">
                <a16:creationId xmlns:a16="http://schemas.microsoft.com/office/drawing/2014/main" id="{123D9A20-BB41-426F-9E26-ED978AC3B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02"/>
          <a:stretch/>
        </p:blipFill>
        <p:spPr bwMode="auto">
          <a:xfrm>
            <a:off x="4987421" y="5883565"/>
            <a:ext cx="2082290" cy="3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ootstrap | Brands of the World™ | Download vector logos and logotypes">
            <a:extLst>
              <a:ext uri="{FF2B5EF4-FFF2-40B4-BE49-F238E27FC236}">
                <a16:creationId xmlns:a16="http://schemas.microsoft.com/office/drawing/2014/main" id="{EDBE99D6-31E6-4799-9111-961A3E0FF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0" b="36223"/>
          <a:stretch/>
        </p:blipFill>
        <p:spPr bwMode="auto">
          <a:xfrm>
            <a:off x="6435395" y="6250645"/>
            <a:ext cx="1566962" cy="50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0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745C-F156-44D7-A3E0-6B0602103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900" dirty="0" err="1">
                <a:solidFill>
                  <a:srgbClr val="2F5597"/>
                </a:solidFill>
              </a:rPr>
              <a:t>Obrigado</a:t>
            </a:r>
            <a:endParaRPr lang="pt-BR" sz="19900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7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1395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2 – DIAGRAMA DE </a:t>
            </a:r>
          </a:p>
          <a:p>
            <a:r>
              <a:rPr lang="en-US" sz="3600" b="1" dirty="0"/>
              <a:t>CASO DE USO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69796-22FE-46E3-92E0-0868D327D71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4604" r="3417" b="3848"/>
          <a:stretch/>
        </p:blipFill>
        <p:spPr>
          <a:xfrm>
            <a:off x="5227093" y="167542"/>
            <a:ext cx="6646459" cy="6851782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08842-4007-4899-BB31-A6B5ECF8F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74" y="1856095"/>
            <a:ext cx="3200730" cy="45051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4994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1395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2 – DIAGRAMA DE </a:t>
            </a:r>
          </a:p>
          <a:p>
            <a:r>
              <a:rPr lang="en-US" sz="3600" b="1" dirty="0"/>
              <a:t>CASO DE USO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69796-22FE-46E3-92E0-0868D327D71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4604" r="3417" b="3848"/>
          <a:stretch/>
        </p:blipFill>
        <p:spPr>
          <a:xfrm>
            <a:off x="5227093" y="167542"/>
            <a:ext cx="6646459" cy="6851782"/>
          </a:xfrm>
          <a:prstGeom prst="round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C7FB7C-4EE4-461E-8520-DEC0F9DA9B25}"/>
              </a:ext>
            </a:extLst>
          </p:cNvPr>
          <p:cNvSpPr/>
          <p:nvPr/>
        </p:nvSpPr>
        <p:spPr>
          <a:xfrm>
            <a:off x="0" y="1519533"/>
            <a:ext cx="527627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Escopo - Opção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O sistema deve permitir o </a:t>
            </a:r>
            <a:r>
              <a:rPr lang="pt-BR" sz="12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cadastro de clientes</a:t>
            </a: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. São informações de cada cliente que precisam ser registradas: nome, identidade, CPF, endereço. Tal funcionalidade é realizada pelo </a:t>
            </a:r>
            <a:r>
              <a:rPr lang="pt-BR" sz="120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Recepcionista</a:t>
            </a: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O sistema deve permitir o </a:t>
            </a:r>
            <a:r>
              <a:rPr lang="pt-BR" sz="12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registro de informações de pagamento</a:t>
            </a: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dos clientes. A academia trabalha com dois planos: mensal ou anual. O sistema deve registrar a data de pagamento realizado e informar a data do próximo pagamento de acordo com o plano do cliente. Tal funcionalidade é realizada pelo </a:t>
            </a:r>
            <a:r>
              <a:rPr lang="pt-BR" sz="120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Recepcionista</a:t>
            </a: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Para os planos anuais, o cliente tem o direito de tirar 30 dias corridos de férias. Neste caso, podem ser registrados até 3 períodos de férias não consecutivos desde que a soma total dos dias seja inferior ou igual a 30 dias. Ao se </a:t>
            </a:r>
            <a:r>
              <a:rPr lang="pt-BR" sz="12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registrar um período de férias</a:t>
            </a: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de X dias, o sistema deve deslocar a data prevista para o próximo pagamento em X dias. Tal ação pode ser realizada pelo </a:t>
            </a:r>
            <a:r>
              <a:rPr lang="pt-BR" sz="120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Recepcionista</a:t>
            </a: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O sistema deve permitir o </a:t>
            </a:r>
            <a:r>
              <a:rPr lang="pt-BR" sz="12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cadastro de aulas em grupo</a:t>
            </a: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. Para cada aula em grupo, devem ser informados: o nome da aula, o horário de início e fim, o nome do instrutor alocado, os dias de semana em que a aula ocorre e a sala onde a aula acontece. Tal funcionalidade é realizada pelo </a:t>
            </a:r>
            <a:r>
              <a:rPr lang="pt-BR" sz="120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Recepcionista</a:t>
            </a: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. As salas não precisam ser cadastradas pelo sistema.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O sistema deve permitir o </a:t>
            </a:r>
            <a:r>
              <a:rPr lang="pt-BR" sz="12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cadastro de instrutores</a:t>
            </a:r>
            <a:r>
              <a:rPr lang="pt-BR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. Para cada instrutor, devem ser informados: nome, CPF, identidade, tipos de atividades (aulas em grupo ou musculação) que o professor está autorizado a lecionar. Tal funcionalidade é realizado pelo </a:t>
            </a:r>
            <a:r>
              <a:rPr lang="pt-BR" sz="120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Recepcionista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83426BF-ABDA-4699-9AF4-17E8E9BF4DFB}"/>
              </a:ext>
            </a:extLst>
          </p:cNvPr>
          <p:cNvSpPr/>
          <p:nvPr/>
        </p:nvSpPr>
        <p:spPr>
          <a:xfrm>
            <a:off x="5800299" y="300251"/>
            <a:ext cx="5895832" cy="2402006"/>
          </a:xfrm>
          <a:prstGeom prst="round2SameRect">
            <a:avLst>
              <a:gd name="adj1" fmla="val 27462"/>
              <a:gd name="adj2" fmla="val 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52EBD-91DA-432C-8581-5DBBD972B7CE}"/>
              </a:ext>
            </a:extLst>
          </p:cNvPr>
          <p:cNvSpPr/>
          <p:nvPr/>
        </p:nvSpPr>
        <p:spPr>
          <a:xfrm>
            <a:off x="8497142" y="2655149"/>
            <a:ext cx="3376410" cy="424750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B7B9D-2A5F-4C4E-91CB-99B472B000DA}"/>
              </a:ext>
            </a:extLst>
          </p:cNvPr>
          <p:cNvSpPr/>
          <p:nvPr/>
        </p:nvSpPr>
        <p:spPr>
          <a:xfrm>
            <a:off x="5371805" y="5650173"/>
            <a:ext cx="3376410" cy="125248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95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1395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2 – DIAGRAMA DE </a:t>
            </a:r>
          </a:p>
          <a:p>
            <a:r>
              <a:rPr lang="en-US" sz="3600" b="1" dirty="0"/>
              <a:t>CASO DE USO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69796-22FE-46E3-92E0-0868D327D71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4604" r="3417" b="3848"/>
          <a:stretch/>
        </p:blipFill>
        <p:spPr>
          <a:xfrm>
            <a:off x="5227093" y="167542"/>
            <a:ext cx="6646459" cy="6851782"/>
          </a:xfrm>
          <a:prstGeom prst="round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C7FB7C-4EE4-461E-8520-DEC0F9DA9B25}"/>
              </a:ext>
            </a:extLst>
          </p:cNvPr>
          <p:cNvSpPr/>
          <p:nvPr/>
        </p:nvSpPr>
        <p:spPr>
          <a:xfrm>
            <a:off x="0" y="1519533"/>
            <a:ext cx="527627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Escopo - Opção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O sistema deve poder ser acessível por meio de um dispositivo touchscreen em cada sala de aula (musculação ou aula coletiva) pelos </a:t>
            </a:r>
            <a:r>
              <a:rPr lang="pt-BR" sz="160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alunos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. Cada aluno deverá poder ter acesso 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Registrar presença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em uma aula. As presenças devem ser registradas por meio de identificação biométrica. O sistema deve reconhecer a digital do </a:t>
            </a:r>
            <a:r>
              <a:rPr lang="pt-BR" sz="160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aluno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em até 3 segundos. Caso esta falhe, o aluno pode informar seu número de matrícula e marcar a presença na aula (só podem ser escolhidas aulas realizadas no mesmo dia);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Visualizar seu histórico de presenças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(somente permitido por meio de identificação biométrica);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O sistema deve </a:t>
            </a:r>
            <a:r>
              <a:rPr lang="pt-BR" sz="16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exibir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ao </a:t>
            </a:r>
            <a:r>
              <a:rPr lang="pt-BR" sz="160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aluno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pt-BR" sz="16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informação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de que ele deve realizar </a:t>
            </a:r>
            <a:r>
              <a:rPr lang="pt-BR" sz="16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avaliação física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caso a última avaliação tenha sido realizada há mais de 6 meses;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O sistema deve poder </a:t>
            </a:r>
            <a:r>
              <a:rPr lang="pt-BR" sz="16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informar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se o </a:t>
            </a:r>
            <a:r>
              <a:rPr lang="pt-BR" sz="160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cliente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está </a:t>
            </a:r>
            <a:r>
              <a:rPr lang="pt-BR" sz="16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adimplente ou inadimplente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(se não houve pagamento na data prevista de acordo com seu plano);</a:t>
            </a:r>
            <a:endParaRPr lang="pt-B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83426BF-ABDA-4699-9AF4-17E8E9BF4DFB}"/>
              </a:ext>
            </a:extLst>
          </p:cNvPr>
          <p:cNvSpPr/>
          <p:nvPr/>
        </p:nvSpPr>
        <p:spPr>
          <a:xfrm>
            <a:off x="5581931" y="300251"/>
            <a:ext cx="6018666" cy="2047164"/>
          </a:xfrm>
          <a:prstGeom prst="round2SameRect">
            <a:avLst>
              <a:gd name="adj1" fmla="val 27462"/>
              <a:gd name="adj2" fmla="val 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52EBD-91DA-432C-8581-5DBBD972B7CE}"/>
              </a:ext>
            </a:extLst>
          </p:cNvPr>
          <p:cNvSpPr/>
          <p:nvPr/>
        </p:nvSpPr>
        <p:spPr>
          <a:xfrm>
            <a:off x="5371805" y="2347415"/>
            <a:ext cx="3212637" cy="455524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B7B9D-2A5F-4C4E-91CB-99B472B000DA}"/>
              </a:ext>
            </a:extLst>
          </p:cNvPr>
          <p:cNvSpPr/>
          <p:nvPr/>
        </p:nvSpPr>
        <p:spPr>
          <a:xfrm>
            <a:off x="7801107" y="5605515"/>
            <a:ext cx="3376410" cy="125248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93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1395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2 – DIAGRAMA DE </a:t>
            </a:r>
          </a:p>
          <a:p>
            <a:r>
              <a:rPr lang="en-US" sz="3600" b="1" dirty="0"/>
              <a:t>CASO DE USO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69796-22FE-46E3-92E0-0868D327D71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4604" r="3417" b="3848"/>
          <a:stretch/>
        </p:blipFill>
        <p:spPr>
          <a:xfrm>
            <a:off x="5227093" y="167542"/>
            <a:ext cx="6646459" cy="6851782"/>
          </a:xfrm>
          <a:prstGeom prst="round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C7FB7C-4EE4-461E-8520-DEC0F9DA9B25}"/>
              </a:ext>
            </a:extLst>
          </p:cNvPr>
          <p:cNvSpPr/>
          <p:nvPr/>
        </p:nvSpPr>
        <p:spPr>
          <a:xfrm>
            <a:off x="0" y="1519533"/>
            <a:ext cx="52762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Escopo - Opção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O sistema deve permitir o </a:t>
            </a:r>
            <a:r>
              <a:rPr lang="pt-BR" sz="1600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registro de uma avaliação física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pelo </a:t>
            </a:r>
            <a:r>
              <a:rPr lang="pt-BR" sz="1600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fisioterapeuta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. A avaliação física deve ter informações sobre anamnese do paciente, exame de dobras cutâneas e exame ergométrico.</a:t>
            </a:r>
            <a:endParaRPr lang="pt-BR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83426BF-ABDA-4699-9AF4-17E8E9BF4DFB}"/>
              </a:ext>
            </a:extLst>
          </p:cNvPr>
          <p:cNvSpPr/>
          <p:nvPr/>
        </p:nvSpPr>
        <p:spPr>
          <a:xfrm>
            <a:off x="5581931" y="300251"/>
            <a:ext cx="6018666" cy="2047164"/>
          </a:xfrm>
          <a:prstGeom prst="round2SameRect">
            <a:avLst>
              <a:gd name="adj1" fmla="val 27462"/>
              <a:gd name="adj2" fmla="val 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52EBD-91DA-432C-8581-5DBBD972B7CE}"/>
              </a:ext>
            </a:extLst>
          </p:cNvPr>
          <p:cNvSpPr/>
          <p:nvPr/>
        </p:nvSpPr>
        <p:spPr>
          <a:xfrm>
            <a:off x="5371805" y="2347416"/>
            <a:ext cx="6501747" cy="3258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B7B9D-2A5F-4C4E-91CB-99B472B000DA}"/>
              </a:ext>
            </a:extLst>
          </p:cNvPr>
          <p:cNvSpPr/>
          <p:nvPr/>
        </p:nvSpPr>
        <p:spPr>
          <a:xfrm>
            <a:off x="8497142" y="5605515"/>
            <a:ext cx="3376410" cy="125248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50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1395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2 – DIAGRAMA DE </a:t>
            </a:r>
          </a:p>
          <a:p>
            <a:r>
              <a:rPr lang="en-US" sz="3600" b="1" dirty="0"/>
              <a:t>CASO DE USO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69796-22FE-46E3-92E0-0868D327D71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4604" r="3417" b="3848"/>
          <a:stretch/>
        </p:blipFill>
        <p:spPr>
          <a:xfrm>
            <a:off x="5227093" y="167542"/>
            <a:ext cx="6646459" cy="6851782"/>
          </a:xfrm>
          <a:prstGeom prst="round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C7FB7C-4EE4-461E-8520-DEC0F9DA9B25}"/>
              </a:ext>
            </a:extLst>
          </p:cNvPr>
          <p:cNvSpPr/>
          <p:nvPr/>
        </p:nvSpPr>
        <p:spPr>
          <a:xfrm>
            <a:off x="0" y="1519533"/>
            <a:ext cx="527627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Escopo - Opção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O </a:t>
            </a:r>
            <a:r>
              <a:rPr lang="pt-BR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Gerente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 deve ter </a:t>
            </a:r>
            <a:r>
              <a:rPr lang="pt-BR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acesso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 aos seguintes relatórios: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Relatório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 que exibe os dados dos </a:t>
            </a:r>
            <a:r>
              <a:rPr lang="pt-BR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alunos matriculados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 (deve poder ser ordenado alfabeticamente ou por data prevista para o próximo pagamento);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Relatório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 que exibe os dados dos </a:t>
            </a:r>
            <a:r>
              <a:rPr lang="pt-BR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alunos inadimplentes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 (informando a data prevista para o pagamento);</a:t>
            </a:r>
            <a:endParaRPr lang="pt-BR" dirty="0"/>
          </a:p>
          <a:p>
            <a:pPr lvl="1"/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83426BF-ABDA-4699-9AF4-17E8E9BF4DFB}"/>
              </a:ext>
            </a:extLst>
          </p:cNvPr>
          <p:cNvSpPr/>
          <p:nvPr/>
        </p:nvSpPr>
        <p:spPr>
          <a:xfrm>
            <a:off x="8598089" y="300251"/>
            <a:ext cx="3098041" cy="2402006"/>
          </a:xfrm>
          <a:prstGeom prst="round2SameRect">
            <a:avLst>
              <a:gd name="adj1" fmla="val 27462"/>
              <a:gd name="adj2" fmla="val 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52EBD-91DA-432C-8581-5DBBD972B7CE}"/>
              </a:ext>
            </a:extLst>
          </p:cNvPr>
          <p:cNvSpPr/>
          <p:nvPr/>
        </p:nvSpPr>
        <p:spPr>
          <a:xfrm>
            <a:off x="5371805" y="2429301"/>
            <a:ext cx="6501747" cy="447335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B7B9D-2A5F-4C4E-91CB-99B472B000DA}"/>
              </a:ext>
            </a:extLst>
          </p:cNvPr>
          <p:cNvSpPr/>
          <p:nvPr/>
        </p:nvSpPr>
        <p:spPr>
          <a:xfrm>
            <a:off x="5371805" y="5650173"/>
            <a:ext cx="3376410" cy="125248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43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23BA-C06B-40BF-8412-0E1170A66428}"/>
              </a:ext>
            </a:extLst>
          </p:cNvPr>
          <p:cNvSpPr/>
          <p:nvPr/>
        </p:nvSpPr>
        <p:spPr>
          <a:xfrm>
            <a:off x="0" y="0"/>
            <a:ext cx="12192000" cy="1395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  2 – DIAGRAMA DE </a:t>
            </a:r>
          </a:p>
          <a:p>
            <a:r>
              <a:rPr lang="en-US" sz="3600" b="1" dirty="0"/>
              <a:t>CASO DE USO</a:t>
            </a:r>
            <a:endParaRPr lang="pt-BR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69796-22FE-46E3-92E0-0868D327D71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4604" r="3417" b="3848"/>
          <a:stretch/>
        </p:blipFill>
        <p:spPr>
          <a:xfrm>
            <a:off x="5227093" y="167542"/>
            <a:ext cx="6646459" cy="6851782"/>
          </a:xfrm>
          <a:prstGeom prst="round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C7FB7C-4EE4-461E-8520-DEC0F9DA9B25}"/>
              </a:ext>
            </a:extLst>
          </p:cNvPr>
          <p:cNvSpPr/>
          <p:nvPr/>
        </p:nvSpPr>
        <p:spPr>
          <a:xfrm>
            <a:off x="0" y="1519533"/>
            <a:ext cx="527627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Escopo - Opção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O sistema deve permitir o cadastro de instrutores. Para cada </a:t>
            </a:r>
            <a:r>
              <a:rPr lang="pt-BR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instrutor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, devem ser informados: nome, CPF, identidade, tipos de atividades (aulas em grupo ou musculação) que o </a:t>
            </a:r>
            <a:r>
              <a:rPr lang="pt-BR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professor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 está autorizado a </a:t>
            </a:r>
            <a:r>
              <a:rPr lang="pt-BR" dirty="0">
                <a:solidFill>
                  <a:srgbClr val="0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lecionar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. Tal funcionalidade é realizado pelo Recepcionista.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O sistema deve permitir o cadastro de aulas em grupo. Para cada aula em grupo, devem ser informados: o nome da aula, o horário de início e fim, o nome do </a:t>
            </a:r>
            <a:r>
              <a:rPr lang="pt-BR" dirty="0">
                <a:solidFill>
                  <a:srgbClr val="0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instrutor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 alocado, os dias de semana em que a aula ocorre e a sala onde a aula acontece. Tal funcionalidade é realizada pelo Recepcionista. As salas não precisam ser cadastradas pelo sistema.</a:t>
            </a:r>
            <a:endParaRPr lang="pt-BR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83426BF-ABDA-4699-9AF4-17E8E9BF4DFB}"/>
              </a:ext>
            </a:extLst>
          </p:cNvPr>
          <p:cNvSpPr/>
          <p:nvPr/>
        </p:nvSpPr>
        <p:spPr>
          <a:xfrm>
            <a:off x="5581931" y="300251"/>
            <a:ext cx="3376410" cy="2402006"/>
          </a:xfrm>
          <a:prstGeom prst="round2SameRect">
            <a:avLst>
              <a:gd name="adj1" fmla="val 27462"/>
              <a:gd name="adj2" fmla="val 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52EBD-91DA-432C-8581-5DBBD972B7CE}"/>
              </a:ext>
            </a:extLst>
          </p:cNvPr>
          <p:cNvSpPr/>
          <p:nvPr/>
        </p:nvSpPr>
        <p:spPr>
          <a:xfrm>
            <a:off x="5371805" y="2347415"/>
            <a:ext cx="6501747" cy="455524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B7B9D-2A5F-4C4E-91CB-99B472B000DA}"/>
              </a:ext>
            </a:extLst>
          </p:cNvPr>
          <p:cNvSpPr/>
          <p:nvPr/>
        </p:nvSpPr>
        <p:spPr>
          <a:xfrm>
            <a:off x="5371805" y="5650173"/>
            <a:ext cx="3376410" cy="125248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80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2288</Words>
  <Application>Microsoft Office PowerPoint</Application>
  <PresentationFormat>Widescreen</PresentationFormat>
  <Paragraphs>279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Ford Bold</vt:lpstr>
      <vt:lpstr>Segoe UI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Ferreira, Fabricio (F.V.)</dc:creator>
  <cp:lastModifiedBy>Ferreira, Fabricio (F.V.)</cp:lastModifiedBy>
  <cp:revision>33</cp:revision>
  <dcterms:created xsi:type="dcterms:W3CDTF">2020-06-26T03:22:44Z</dcterms:created>
  <dcterms:modified xsi:type="dcterms:W3CDTF">2020-06-26T13:35:41Z</dcterms:modified>
</cp:coreProperties>
</file>